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70" r:id="rId5"/>
  </p:sldMasterIdLst>
  <p:notesMasterIdLst>
    <p:notesMasterId r:id="rId39"/>
  </p:notesMasterIdLst>
  <p:sldIdLst>
    <p:sldId id="256" r:id="rId6"/>
    <p:sldId id="259" r:id="rId7"/>
    <p:sldId id="260" r:id="rId8"/>
    <p:sldId id="261" r:id="rId9"/>
    <p:sldId id="262" r:id="rId10"/>
    <p:sldId id="268" r:id="rId11"/>
    <p:sldId id="263" r:id="rId12"/>
    <p:sldId id="264" r:id="rId13"/>
    <p:sldId id="265" r:id="rId14"/>
    <p:sldId id="266" r:id="rId15"/>
    <p:sldId id="267" r:id="rId16"/>
    <p:sldId id="269" r:id="rId17"/>
    <p:sldId id="270" r:id="rId18"/>
    <p:sldId id="271" r:id="rId19"/>
    <p:sldId id="286" r:id="rId20"/>
    <p:sldId id="272" r:id="rId21"/>
    <p:sldId id="273" r:id="rId22"/>
    <p:sldId id="274" r:id="rId23"/>
    <p:sldId id="275" r:id="rId24"/>
    <p:sldId id="277" r:id="rId25"/>
    <p:sldId id="281" r:id="rId26"/>
    <p:sldId id="276" r:id="rId27"/>
    <p:sldId id="278" r:id="rId28"/>
    <p:sldId id="279" r:id="rId29"/>
    <p:sldId id="282" r:id="rId30"/>
    <p:sldId id="283" r:id="rId31"/>
    <p:sldId id="284" r:id="rId32"/>
    <p:sldId id="285" r:id="rId33"/>
    <p:sldId id="287" r:id="rId34"/>
    <p:sldId id="288" r:id="rId35"/>
    <p:sldId id="289" r:id="rId36"/>
    <p:sldId id="291" r:id="rId37"/>
    <p:sldId id="290"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ECEC"/>
    <a:srgbClr val="98FAF3"/>
    <a:srgbClr val="0BE3D4"/>
    <a:srgbClr val="08A89E"/>
    <a:srgbClr val="292929"/>
    <a:srgbClr val="C5CD1D"/>
    <a:srgbClr val="E3E969"/>
    <a:srgbClr val="D7DF21"/>
    <a:srgbClr val="5D5447"/>
    <a:srgbClr val="8D7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p:restoredTop sz="82520"/>
  </p:normalViewPr>
  <p:slideViewPr>
    <p:cSldViewPr>
      <p:cViewPr varScale="1">
        <p:scale>
          <a:sx n="59" d="100"/>
          <a:sy n="59" d="100"/>
        </p:scale>
        <p:origin x="396" y="102"/>
      </p:cViewPr>
      <p:guideLst>
        <p:guide orient="horz" pos="2160"/>
        <p:guide pos="2880"/>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236B17-897C-354F-8CE3-50B063A7E7AA}" type="doc">
      <dgm:prSet loTypeId="urn:microsoft.com/office/officeart/2005/8/layout/matrix3" loCatId="" qsTypeId="urn:microsoft.com/office/officeart/2005/8/quickstyle/simple4" qsCatId="simple" csTypeId="urn:microsoft.com/office/officeart/2005/8/colors/colorful1" csCatId="colorful" phldr="1"/>
      <dgm:spPr/>
      <dgm:t>
        <a:bodyPr/>
        <a:lstStyle/>
        <a:p>
          <a:endParaRPr lang="en-US"/>
        </a:p>
      </dgm:t>
    </dgm:pt>
    <dgm:pt modelId="{1C004E1F-72CA-7543-A438-4D1147A62105}">
      <dgm:prSet phldrT="[Text]" custT="1"/>
      <dgm:spPr>
        <a:solidFill>
          <a:schemeClr val="accent2"/>
        </a:solidFill>
      </dgm:spPr>
      <dgm:t>
        <a:bodyPr/>
        <a:lstStyle/>
        <a:p>
          <a:pPr algn="l"/>
          <a:r>
            <a:rPr lang="en-US" sz="1600" dirty="0">
              <a:solidFill>
                <a:schemeClr val="bg1"/>
              </a:solidFill>
            </a:rPr>
            <a:t>Structural change </a:t>
          </a:r>
          <a:r>
            <a:rPr lang="en-US" sz="1600" dirty="0" err="1">
              <a:solidFill>
                <a:schemeClr val="bg1"/>
              </a:solidFill>
            </a:rPr>
            <a:t>capital,regulation</a:t>
          </a:r>
          <a:r>
            <a:rPr lang="en-US" sz="1600" dirty="0">
              <a:solidFill>
                <a:schemeClr val="bg1"/>
              </a:solidFill>
            </a:rPr>
            <a:t>, cost</a:t>
          </a:r>
        </a:p>
      </dgm:t>
    </dgm:pt>
    <dgm:pt modelId="{3696CACE-9E4A-EA4A-8944-2F3A34D5309A}" type="parTrans" cxnId="{F5174F11-425B-744E-BA3F-E1FBCF524503}">
      <dgm:prSet/>
      <dgm:spPr/>
      <dgm:t>
        <a:bodyPr/>
        <a:lstStyle/>
        <a:p>
          <a:endParaRPr lang="en-US" sz="1600"/>
        </a:p>
      </dgm:t>
    </dgm:pt>
    <dgm:pt modelId="{F75B4DC3-84F1-B94D-8540-F2A12D1A9F58}" type="sibTrans" cxnId="{F5174F11-425B-744E-BA3F-E1FBCF524503}">
      <dgm:prSet/>
      <dgm:spPr/>
      <dgm:t>
        <a:bodyPr/>
        <a:lstStyle/>
        <a:p>
          <a:endParaRPr lang="en-US" sz="1600"/>
        </a:p>
      </dgm:t>
    </dgm:pt>
    <dgm:pt modelId="{01530FE9-15F0-FF4D-A53F-734A6046D3AE}">
      <dgm:prSet phldrT="[Text]" custT="1"/>
      <dgm:spPr>
        <a:solidFill>
          <a:schemeClr val="accent2"/>
        </a:solidFill>
      </dgm:spPr>
      <dgm:t>
        <a:bodyPr/>
        <a:lstStyle/>
        <a:p>
          <a:pPr algn="ctr"/>
          <a:r>
            <a:rPr lang="en-US" sz="1600" dirty="0">
              <a:solidFill>
                <a:schemeClr val="bg1"/>
              </a:solidFill>
            </a:rPr>
            <a:t>Emergence of </a:t>
          </a:r>
          <a:r>
            <a:rPr lang="en-US" sz="1600" dirty="0" err="1">
              <a:solidFill>
                <a:schemeClr val="bg1"/>
              </a:solidFill>
            </a:rPr>
            <a:t>FinTech</a:t>
          </a:r>
          <a:r>
            <a:rPr lang="en-US" sz="1600" dirty="0">
              <a:solidFill>
                <a:schemeClr val="bg1"/>
              </a:solidFill>
            </a:rPr>
            <a:t> Startup’s</a:t>
          </a:r>
        </a:p>
      </dgm:t>
    </dgm:pt>
    <dgm:pt modelId="{A5EAC36D-962A-C54F-A17C-1770E69BF7F7}" type="parTrans" cxnId="{B5B8713F-85B2-1243-9284-2C9460B4341B}">
      <dgm:prSet/>
      <dgm:spPr/>
      <dgm:t>
        <a:bodyPr/>
        <a:lstStyle/>
        <a:p>
          <a:endParaRPr lang="en-US" sz="1600"/>
        </a:p>
      </dgm:t>
    </dgm:pt>
    <dgm:pt modelId="{67D9A76B-F8E7-B14E-8960-2DC793ABAD8A}" type="sibTrans" cxnId="{B5B8713F-85B2-1243-9284-2C9460B4341B}">
      <dgm:prSet/>
      <dgm:spPr/>
      <dgm:t>
        <a:bodyPr/>
        <a:lstStyle/>
        <a:p>
          <a:endParaRPr lang="en-US" sz="1600"/>
        </a:p>
      </dgm:t>
    </dgm:pt>
    <dgm:pt modelId="{73EC7381-5C80-6443-8C6C-FA4799BFA848}">
      <dgm:prSet phldrT="[Text]" custT="1"/>
      <dgm:spPr>
        <a:solidFill>
          <a:schemeClr val="accent2"/>
        </a:solidFill>
      </dgm:spPr>
      <dgm:t>
        <a:bodyPr/>
        <a:lstStyle/>
        <a:p>
          <a:r>
            <a:rPr lang="en-US" sz="1600" dirty="0"/>
            <a:t>Hype Cycle: awareness, investment</a:t>
          </a:r>
          <a:endParaRPr lang="en-US" sz="1600" dirty="0">
            <a:solidFill>
              <a:schemeClr val="bg1"/>
            </a:solidFill>
          </a:endParaRPr>
        </a:p>
      </dgm:t>
    </dgm:pt>
    <dgm:pt modelId="{C1C2D543-9286-E34A-8968-D5173FE393BF}" type="parTrans" cxnId="{91A8A627-E396-244F-A2A8-3013B1EB53D7}">
      <dgm:prSet/>
      <dgm:spPr/>
      <dgm:t>
        <a:bodyPr/>
        <a:lstStyle/>
        <a:p>
          <a:endParaRPr lang="en-US" sz="1600"/>
        </a:p>
      </dgm:t>
    </dgm:pt>
    <dgm:pt modelId="{BC011755-295D-1A44-9D24-818DF3447B60}" type="sibTrans" cxnId="{91A8A627-E396-244F-A2A8-3013B1EB53D7}">
      <dgm:prSet/>
      <dgm:spPr/>
      <dgm:t>
        <a:bodyPr/>
        <a:lstStyle/>
        <a:p>
          <a:endParaRPr lang="en-US" sz="1600"/>
        </a:p>
      </dgm:t>
    </dgm:pt>
    <dgm:pt modelId="{548818DA-D967-BE4D-BCD3-DF5E00D98F1C}" type="pres">
      <dgm:prSet presAssocID="{95236B17-897C-354F-8CE3-50B063A7E7AA}" presName="matrix" presStyleCnt="0">
        <dgm:presLayoutVars>
          <dgm:chMax val="1"/>
          <dgm:dir/>
          <dgm:resizeHandles val="exact"/>
        </dgm:presLayoutVars>
      </dgm:prSet>
      <dgm:spPr/>
    </dgm:pt>
    <dgm:pt modelId="{D77F8C1D-4744-D545-B0F2-177E68043F36}" type="pres">
      <dgm:prSet presAssocID="{95236B17-897C-354F-8CE3-50B063A7E7AA}" presName="diamond" presStyleLbl="bgShp" presStyleIdx="0" presStyleCnt="1"/>
      <dgm:spPr/>
    </dgm:pt>
    <dgm:pt modelId="{3DFF76E4-AB06-3D40-AD63-CBF36C0AA4F5}" type="pres">
      <dgm:prSet presAssocID="{95236B17-897C-354F-8CE3-50B063A7E7AA}" presName="quad1" presStyleLbl="node1" presStyleIdx="0" presStyleCnt="4" custScaleX="118785" custScaleY="73272" custLinFactNeighborX="-1076" custLinFactNeighborY="6443">
        <dgm:presLayoutVars>
          <dgm:chMax val="0"/>
          <dgm:chPref val="0"/>
          <dgm:bulletEnabled val="1"/>
        </dgm:presLayoutVars>
      </dgm:prSet>
      <dgm:spPr/>
    </dgm:pt>
    <dgm:pt modelId="{FAABF675-CF81-9046-9D41-FB38ECA6416D}" type="pres">
      <dgm:prSet presAssocID="{95236B17-897C-354F-8CE3-50B063A7E7AA}" presName="quad2" presStyleLbl="node1" presStyleIdx="1" presStyleCnt="4" custScaleX="118846" custScaleY="73269" custLinFactNeighborX="14435" custLinFactNeighborY="7133">
        <dgm:presLayoutVars>
          <dgm:chMax val="0"/>
          <dgm:chPref val="0"/>
          <dgm:bulletEnabled val="1"/>
        </dgm:presLayoutVars>
      </dgm:prSet>
      <dgm:spPr/>
    </dgm:pt>
    <dgm:pt modelId="{F2D8CA2E-FBE5-B240-82BE-F2B66AEAA7BC}" type="pres">
      <dgm:prSet presAssocID="{95236B17-897C-354F-8CE3-50B063A7E7AA}" presName="quad3" presStyleLbl="node1" presStyleIdx="2" presStyleCnt="4" custScaleX="118846" custScaleY="73269" custLinFactNeighborX="396" custLinFactNeighborY="-1098">
        <dgm:presLayoutVars>
          <dgm:chMax val="0"/>
          <dgm:chPref val="0"/>
          <dgm:bulletEnabled val="1"/>
        </dgm:presLayoutVars>
      </dgm:prSet>
      <dgm:spPr/>
    </dgm:pt>
    <dgm:pt modelId="{F0EC0621-9A25-9848-BF4F-BED8D0065E16}" type="pres">
      <dgm:prSet presAssocID="{95236B17-897C-354F-8CE3-50B063A7E7AA}" presName="quad4" presStyleLbl="node1" presStyleIdx="3" presStyleCnt="4" custScaleX="111346" custScaleY="73269" custLinFactNeighborX="9936" custLinFactNeighborY="-1035">
        <dgm:presLayoutVars>
          <dgm:chMax val="0"/>
          <dgm:chPref val="0"/>
          <dgm:bulletEnabled val="1"/>
        </dgm:presLayoutVars>
      </dgm:prSet>
      <dgm:spPr>
        <a:solidFill>
          <a:schemeClr val="accent2"/>
        </a:solidFill>
      </dgm:spPr>
    </dgm:pt>
  </dgm:ptLst>
  <dgm:cxnLst>
    <dgm:cxn modelId="{C659210C-053B-C943-B886-C56713175680}" type="presOf" srcId="{95236B17-897C-354F-8CE3-50B063A7E7AA}" destId="{548818DA-D967-BE4D-BCD3-DF5E00D98F1C}" srcOrd="0" destOrd="0" presId="urn:microsoft.com/office/officeart/2005/8/layout/matrix3"/>
    <dgm:cxn modelId="{514FB60D-EA5F-434F-8CE8-BC9F685A27A9}" type="presOf" srcId="{1C004E1F-72CA-7543-A438-4D1147A62105}" destId="{3DFF76E4-AB06-3D40-AD63-CBF36C0AA4F5}" srcOrd="0" destOrd="0" presId="urn:microsoft.com/office/officeart/2005/8/layout/matrix3"/>
    <dgm:cxn modelId="{B5B8713F-85B2-1243-9284-2C9460B4341B}" srcId="{95236B17-897C-354F-8CE3-50B063A7E7AA}" destId="{01530FE9-15F0-FF4D-A53F-734A6046D3AE}" srcOrd="1" destOrd="0" parTransId="{A5EAC36D-962A-C54F-A17C-1770E69BF7F7}" sibTransId="{67D9A76B-F8E7-B14E-8960-2DC793ABAD8A}"/>
    <dgm:cxn modelId="{A739ECDC-713C-4B4B-9A27-2E22B95ADCA2}" type="presOf" srcId="{01530FE9-15F0-FF4D-A53F-734A6046D3AE}" destId="{FAABF675-CF81-9046-9D41-FB38ECA6416D}" srcOrd="0" destOrd="0" presId="urn:microsoft.com/office/officeart/2005/8/layout/matrix3"/>
    <dgm:cxn modelId="{91A8A627-E396-244F-A2A8-3013B1EB53D7}" srcId="{95236B17-897C-354F-8CE3-50B063A7E7AA}" destId="{73EC7381-5C80-6443-8C6C-FA4799BFA848}" srcOrd="2" destOrd="0" parTransId="{C1C2D543-9286-E34A-8968-D5173FE393BF}" sibTransId="{BC011755-295D-1A44-9D24-818DF3447B60}"/>
    <dgm:cxn modelId="{F5174F11-425B-744E-BA3F-E1FBCF524503}" srcId="{95236B17-897C-354F-8CE3-50B063A7E7AA}" destId="{1C004E1F-72CA-7543-A438-4D1147A62105}" srcOrd="0" destOrd="0" parTransId="{3696CACE-9E4A-EA4A-8944-2F3A34D5309A}" sibTransId="{F75B4DC3-84F1-B94D-8540-F2A12D1A9F58}"/>
    <dgm:cxn modelId="{6881E1C3-050B-244D-9D60-781822D78923}" type="presOf" srcId="{73EC7381-5C80-6443-8C6C-FA4799BFA848}" destId="{F2D8CA2E-FBE5-B240-82BE-F2B66AEAA7BC}" srcOrd="0" destOrd="0" presId="urn:microsoft.com/office/officeart/2005/8/layout/matrix3"/>
    <dgm:cxn modelId="{0443D3AF-57FF-F741-AC7B-5203F775EC62}" type="presParOf" srcId="{548818DA-D967-BE4D-BCD3-DF5E00D98F1C}" destId="{D77F8C1D-4744-D545-B0F2-177E68043F36}" srcOrd="0" destOrd="0" presId="urn:microsoft.com/office/officeart/2005/8/layout/matrix3"/>
    <dgm:cxn modelId="{406D10EE-C894-B041-BF20-262BAAF798F4}" type="presParOf" srcId="{548818DA-D967-BE4D-BCD3-DF5E00D98F1C}" destId="{3DFF76E4-AB06-3D40-AD63-CBF36C0AA4F5}" srcOrd="1" destOrd="0" presId="urn:microsoft.com/office/officeart/2005/8/layout/matrix3"/>
    <dgm:cxn modelId="{15176FE9-1E8D-CF45-A83C-E847BE3F815E}" type="presParOf" srcId="{548818DA-D967-BE4D-BCD3-DF5E00D98F1C}" destId="{FAABF675-CF81-9046-9D41-FB38ECA6416D}" srcOrd="2" destOrd="0" presId="urn:microsoft.com/office/officeart/2005/8/layout/matrix3"/>
    <dgm:cxn modelId="{72D89472-32F1-DA43-9DDD-5BE327BA72D4}" type="presParOf" srcId="{548818DA-D967-BE4D-BCD3-DF5E00D98F1C}" destId="{F2D8CA2E-FBE5-B240-82BE-F2B66AEAA7BC}" srcOrd="3" destOrd="0" presId="urn:microsoft.com/office/officeart/2005/8/layout/matrix3"/>
    <dgm:cxn modelId="{93F22D1E-914C-8548-AAAC-75A8F1045D5F}" type="presParOf" srcId="{548818DA-D967-BE4D-BCD3-DF5E00D98F1C}" destId="{F0EC0621-9A25-9848-BF4F-BED8D0065E16}"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951376-0955-43E3-BAAA-F9964E751BF4}" type="doc">
      <dgm:prSet loTypeId="urn:microsoft.com/office/officeart/2005/8/layout/hChevron3" loCatId="process" qsTypeId="urn:microsoft.com/office/officeart/2005/8/quickstyle/simple1" qsCatId="simple" csTypeId="urn:microsoft.com/office/officeart/2005/8/colors/accent1_2" csCatId="accent1" phldr="1"/>
      <dgm:spPr/>
    </dgm:pt>
    <dgm:pt modelId="{7417D762-13EC-4CC9-8977-A55AB1D326C2}">
      <dgm:prSet phldrT="[Text]" custT="1"/>
      <dgm:spPr/>
      <dgm:t>
        <a:bodyPr/>
        <a:lstStyle/>
        <a:p>
          <a:r>
            <a:rPr lang="en-US" sz="1800" dirty="0"/>
            <a:t>Information Gathering </a:t>
          </a:r>
        </a:p>
      </dgm:t>
    </dgm:pt>
    <dgm:pt modelId="{1789A109-7BFD-4A99-B3CB-9679327957E5}" type="parTrans" cxnId="{5E1EE58A-0655-4250-AF1F-80AE96F0B54F}">
      <dgm:prSet/>
      <dgm:spPr/>
      <dgm:t>
        <a:bodyPr/>
        <a:lstStyle/>
        <a:p>
          <a:endParaRPr lang="en-US" sz="1600"/>
        </a:p>
      </dgm:t>
    </dgm:pt>
    <dgm:pt modelId="{49F5204D-D49A-4199-AB58-511288304E80}" type="sibTrans" cxnId="{5E1EE58A-0655-4250-AF1F-80AE96F0B54F}">
      <dgm:prSet/>
      <dgm:spPr/>
      <dgm:t>
        <a:bodyPr/>
        <a:lstStyle/>
        <a:p>
          <a:endParaRPr lang="en-US" sz="1600"/>
        </a:p>
      </dgm:t>
    </dgm:pt>
    <dgm:pt modelId="{40738875-C180-44ED-8BBA-3574C12DD507}">
      <dgm:prSet phldrT="[Text]" custT="1"/>
      <dgm:spPr/>
      <dgm:t>
        <a:bodyPr/>
        <a:lstStyle/>
        <a:p>
          <a:r>
            <a:rPr lang="en-US" sz="1800" dirty="0"/>
            <a:t>Pricing and Underwriting </a:t>
          </a:r>
        </a:p>
      </dgm:t>
    </dgm:pt>
    <dgm:pt modelId="{458AD45F-CB0D-4D2E-B7C5-C7A5E05AC550}" type="parTrans" cxnId="{A2651370-20E8-4EB8-BD81-CF2F82202406}">
      <dgm:prSet/>
      <dgm:spPr/>
      <dgm:t>
        <a:bodyPr/>
        <a:lstStyle/>
        <a:p>
          <a:endParaRPr lang="en-US" sz="1600"/>
        </a:p>
      </dgm:t>
    </dgm:pt>
    <dgm:pt modelId="{B355856C-BB39-4276-AD4D-7EEC4D70D886}" type="sibTrans" cxnId="{A2651370-20E8-4EB8-BD81-CF2F82202406}">
      <dgm:prSet/>
      <dgm:spPr/>
      <dgm:t>
        <a:bodyPr/>
        <a:lstStyle/>
        <a:p>
          <a:endParaRPr lang="en-US" sz="1600"/>
        </a:p>
      </dgm:t>
    </dgm:pt>
    <dgm:pt modelId="{9F89A86D-C8E2-440E-8058-45A7A5938FD0}">
      <dgm:prSet phldrT="[Text]" custT="1"/>
      <dgm:spPr/>
      <dgm:t>
        <a:bodyPr/>
        <a:lstStyle/>
        <a:p>
          <a:r>
            <a:rPr lang="en-US" sz="1800" dirty="0"/>
            <a:t>Payments </a:t>
          </a:r>
        </a:p>
      </dgm:t>
    </dgm:pt>
    <dgm:pt modelId="{B25BF3C5-B501-4840-B9FF-1223139C63F0}" type="parTrans" cxnId="{CD2E0168-3017-4B5E-8881-65E5AFEA986C}">
      <dgm:prSet/>
      <dgm:spPr/>
      <dgm:t>
        <a:bodyPr/>
        <a:lstStyle/>
        <a:p>
          <a:endParaRPr lang="en-US" sz="1600"/>
        </a:p>
      </dgm:t>
    </dgm:pt>
    <dgm:pt modelId="{311C9BC8-2F1F-4B8B-AE7C-DF1D1B849DD6}" type="sibTrans" cxnId="{CD2E0168-3017-4B5E-8881-65E5AFEA986C}">
      <dgm:prSet/>
      <dgm:spPr/>
      <dgm:t>
        <a:bodyPr/>
        <a:lstStyle/>
        <a:p>
          <a:endParaRPr lang="en-US" sz="1600"/>
        </a:p>
      </dgm:t>
    </dgm:pt>
    <dgm:pt modelId="{A24938CD-1D0D-4E4C-982B-8D8CBCC2B45C}">
      <dgm:prSet phldrT="[Text]" custT="1"/>
      <dgm:spPr/>
      <dgm:t>
        <a:bodyPr/>
        <a:lstStyle/>
        <a:p>
          <a:r>
            <a:rPr lang="en-US" sz="1800" dirty="0"/>
            <a:t>Claims </a:t>
          </a:r>
        </a:p>
      </dgm:t>
    </dgm:pt>
    <dgm:pt modelId="{7E26D020-4BE1-4966-BD20-4EB904BB5EF7}" type="parTrans" cxnId="{60078A62-21DE-4424-B542-E4C95C369863}">
      <dgm:prSet/>
      <dgm:spPr/>
      <dgm:t>
        <a:bodyPr/>
        <a:lstStyle/>
        <a:p>
          <a:endParaRPr lang="en-US" sz="1600"/>
        </a:p>
      </dgm:t>
    </dgm:pt>
    <dgm:pt modelId="{3A862BB0-E0B1-4CC4-BFF9-69360888F24D}" type="sibTrans" cxnId="{60078A62-21DE-4424-B542-E4C95C369863}">
      <dgm:prSet/>
      <dgm:spPr/>
      <dgm:t>
        <a:bodyPr/>
        <a:lstStyle/>
        <a:p>
          <a:endParaRPr lang="en-US" sz="1600"/>
        </a:p>
      </dgm:t>
    </dgm:pt>
    <dgm:pt modelId="{A72B18B9-3EDB-4071-AD77-856077220CBA}">
      <dgm:prSet phldrT="[Text]" custT="1"/>
      <dgm:spPr/>
      <dgm:t>
        <a:bodyPr/>
        <a:lstStyle/>
        <a:p>
          <a:r>
            <a:rPr lang="en-US" sz="1800" dirty="0"/>
            <a:t>Regulatory Assessment </a:t>
          </a:r>
        </a:p>
      </dgm:t>
    </dgm:pt>
    <dgm:pt modelId="{A02A0EE0-A100-430D-AFDD-362CD7EBC6AA}" type="parTrans" cxnId="{13C9CBE0-C7E1-4451-9AE7-1A4F8D74D46E}">
      <dgm:prSet/>
      <dgm:spPr/>
      <dgm:t>
        <a:bodyPr/>
        <a:lstStyle/>
        <a:p>
          <a:endParaRPr lang="en-US" sz="1600"/>
        </a:p>
      </dgm:t>
    </dgm:pt>
    <dgm:pt modelId="{9F4485A5-F1F0-4369-A9DC-B8EC4ADA3DF6}" type="sibTrans" cxnId="{13C9CBE0-C7E1-4451-9AE7-1A4F8D74D46E}">
      <dgm:prSet/>
      <dgm:spPr/>
      <dgm:t>
        <a:bodyPr/>
        <a:lstStyle/>
        <a:p>
          <a:endParaRPr lang="en-US" sz="1600"/>
        </a:p>
      </dgm:t>
    </dgm:pt>
    <dgm:pt modelId="{B4E7DF10-EB24-4B14-A673-65672870BD9D}" type="pres">
      <dgm:prSet presAssocID="{BA951376-0955-43E3-BAAA-F9964E751BF4}" presName="Name0" presStyleCnt="0">
        <dgm:presLayoutVars>
          <dgm:dir/>
          <dgm:resizeHandles val="exact"/>
        </dgm:presLayoutVars>
      </dgm:prSet>
      <dgm:spPr/>
    </dgm:pt>
    <dgm:pt modelId="{6D55298F-0E1E-4CE9-A336-5AB99D68669B}" type="pres">
      <dgm:prSet presAssocID="{7417D762-13EC-4CC9-8977-A55AB1D326C2}" presName="parTxOnly" presStyleLbl="node1" presStyleIdx="0" presStyleCnt="5" custScaleX="125218">
        <dgm:presLayoutVars>
          <dgm:bulletEnabled val="1"/>
        </dgm:presLayoutVars>
      </dgm:prSet>
      <dgm:spPr/>
    </dgm:pt>
    <dgm:pt modelId="{BBB4BB58-965D-419B-8874-FCBDB9A37318}" type="pres">
      <dgm:prSet presAssocID="{49F5204D-D49A-4199-AB58-511288304E80}" presName="parSpace" presStyleCnt="0"/>
      <dgm:spPr/>
    </dgm:pt>
    <dgm:pt modelId="{AD79BBF8-D5CC-43CB-A588-A40F01CD7624}" type="pres">
      <dgm:prSet presAssocID="{40738875-C180-44ED-8BBA-3574C12DD507}" presName="parTxOnly" presStyleLbl="node1" presStyleIdx="1" presStyleCnt="5" custScaleX="148793">
        <dgm:presLayoutVars>
          <dgm:bulletEnabled val="1"/>
        </dgm:presLayoutVars>
      </dgm:prSet>
      <dgm:spPr/>
    </dgm:pt>
    <dgm:pt modelId="{C6640FA6-CDA1-4F9E-ACB2-0CD3FCF22CE4}" type="pres">
      <dgm:prSet presAssocID="{B355856C-BB39-4276-AD4D-7EEC4D70D886}" presName="parSpace" presStyleCnt="0"/>
      <dgm:spPr/>
    </dgm:pt>
    <dgm:pt modelId="{99F5D03D-09E9-465B-9D6B-FDCDE15449D8}" type="pres">
      <dgm:prSet presAssocID="{9F89A86D-C8E2-440E-8058-45A7A5938FD0}" presName="parTxOnly" presStyleLbl="node1" presStyleIdx="2" presStyleCnt="5" custScaleX="121721" custLinFactNeighborX="-7069" custLinFactNeighborY="-658">
        <dgm:presLayoutVars>
          <dgm:bulletEnabled val="1"/>
        </dgm:presLayoutVars>
      </dgm:prSet>
      <dgm:spPr/>
    </dgm:pt>
    <dgm:pt modelId="{D5084397-91F5-40EB-8765-105776DF026F}" type="pres">
      <dgm:prSet presAssocID="{311C9BC8-2F1F-4B8B-AE7C-DF1D1B849DD6}" presName="parSpace" presStyleCnt="0"/>
      <dgm:spPr/>
    </dgm:pt>
    <dgm:pt modelId="{0F70CEDE-7A67-4C74-935C-14D61352834D}" type="pres">
      <dgm:prSet presAssocID="{A24938CD-1D0D-4E4C-982B-8D8CBCC2B45C}" presName="parTxOnly" presStyleLbl="node1" presStyleIdx="3" presStyleCnt="5" custScaleX="124907" custLinFactNeighborX="-11579" custLinFactNeighborY="1078">
        <dgm:presLayoutVars>
          <dgm:bulletEnabled val="1"/>
        </dgm:presLayoutVars>
      </dgm:prSet>
      <dgm:spPr/>
    </dgm:pt>
    <dgm:pt modelId="{9BA7D117-B650-4679-B4C9-13F772EA6F76}" type="pres">
      <dgm:prSet presAssocID="{3A862BB0-E0B1-4CC4-BFF9-69360888F24D}" presName="parSpace" presStyleCnt="0"/>
      <dgm:spPr/>
    </dgm:pt>
    <dgm:pt modelId="{61A8AE37-C60E-4E1B-8FE6-C41EEA81362D}" type="pres">
      <dgm:prSet presAssocID="{A72B18B9-3EDB-4071-AD77-856077220CBA}" presName="parTxOnly" presStyleLbl="node1" presStyleIdx="4" presStyleCnt="5" custScaleX="199645" custLinFactNeighborX="-20891" custLinFactNeighborY="-658">
        <dgm:presLayoutVars>
          <dgm:bulletEnabled val="1"/>
        </dgm:presLayoutVars>
      </dgm:prSet>
      <dgm:spPr/>
    </dgm:pt>
  </dgm:ptLst>
  <dgm:cxnLst>
    <dgm:cxn modelId="{4CCE2BDA-038F-2444-B268-8F243911F0CE}" type="presOf" srcId="{40738875-C180-44ED-8BBA-3574C12DD507}" destId="{AD79BBF8-D5CC-43CB-A588-A40F01CD7624}" srcOrd="0" destOrd="0" presId="urn:microsoft.com/office/officeart/2005/8/layout/hChevron3"/>
    <dgm:cxn modelId="{01F22871-C353-3946-B512-99D05E119A64}" type="presOf" srcId="{A72B18B9-3EDB-4071-AD77-856077220CBA}" destId="{61A8AE37-C60E-4E1B-8FE6-C41EEA81362D}" srcOrd="0" destOrd="0" presId="urn:microsoft.com/office/officeart/2005/8/layout/hChevron3"/>
    <dgm:cxn modelId="{E7099BC8-B35B-9C4C-90D0-D6E863263990}" type="presOf" srcId="{9F89A86D-C8E2-440E-8058-45A7A5938FD0}" destId="{99F5D03D-09E9-465B-9D6B-FDCDE15449D8}" srcOrd="0" destOrd="0" presId="urn:microsoft.com/office/officeart/2005/8/layout/hChevron3"/>
    <dgm:cxn modelId="{0EC3ACD1-76F9-F149-AB91-B04E82FB613E}" type="presOf" srcId="{BA951376-0955-43E3-BAAA-F9964E751BF4}" destId="{B4E7DF10-EB24-4B14-A673-65672870BD9D}" srcOrd="0" destOrd="0" presId="urn:microsoft.com/office/officeart/2005/8/layout/hChevron3"/>
    <dgm:cxn modelId="{BEF49B8C-7B50-3040-8E66-A702793D902A}" type="presOf" srcId="{7417D762-13EC-4CC9-8977-A55AB1D326C2}" destId="{6D55298F-0E1E-4CE9-A336-5AB99D68669B}" srcOrd="0" destOrd="0" presId="urn:microsoft.com/office/officeart/2005/8/layout/hChevron3"/>
    <dgm:cxn modelId="{C8E8F060-0169-E247-B901-B85F72805F12}" type="presOf" srcId="{A24938CD-1D0D-4E4C-982B-8D8CBCC2B45C}" destId="{0F70CEDE-7A67-4C74-935C-14D61352834D}" srcOrd="0" destOrd="0" presId="urn:microsoft.com/office/officeart/2005/8/layout/hChevron3"/>
    <dgm:cxn modelId="{CD2E0168-3017-4B5E-8881-65E5AFEA986C}" srcId="{BA951376-0955-43E3-BAAA-F9964E751BF4}" destId="{9F89A86D-C8E2-440E-8058-45A7A5938FD0}" srcOrd="2" destOrd="0" parTransId="{B25BF3C5-B501-4840-B9FF-1223139C63F0}" sibTransId="{311C9BC8-2F1F-4B8B-AE7C-DF1D1B849DD6}"/>
    <dgm:cxn modelId="{60078A62-21DE-4424-B542-E4C95C369863}" srcId="{BA951376-0955-43E3-BAAA-F9964E751BF4}" destId="{A24938CD-1D0D-4E4C-982B-8D8CBCC2B45C}" srcOrd="3" destOrd="0" parTransId="{7E26D020-4BE1-4966-BD20-4EB904BB5EF7}" sibTransId="{3A862BB0-E0B1-4CC4-BFF9-69360888F24D}"/>
    <dgm:cxn modelId="{5E1EE58A-0655-4250-AF1F-80AE96F0B54F}" srcId="{BA951376-0955-43E3-BAAA-F9964E751BF4}" destId="{7417D762-13EC-4CC9-8977-A55AB1D326C2}" srcOrd="0" destOrd="0" parTransId="{1789A109-7BFD-4A99-B3CB-9679327957E5}" sibTransId="{49F5204D-D49A-4199-AB58-511288304E80}"/>
    <dgm:cxn modelId="{13C9CBE0-C7E1-4451-9AE7-1A4F8D74D46E}" srcId="{BA951376-0955-43E3-BAAA-F9964E751BF4}" destId="{A72B18B9-3EDB-4071-AD77-856077220CBA}" srcOrd="4" destOrd="0" parTransId="{A02A0EE0-A100-430D-AFDD-362CD7EBC6AA}" sibTransId="{9F4485A5-F1F0-4369-A9DC-B8EC4ADA3DF6}"/>
    <dgm:cxn modelId="{A2651370-20E8-4EB8-BD81-CF2F82202406}" srcId="{BA951376-0955-43E3-BAAA-F9964E751BF4}" destId="{40738875-C180-44ED-8BBA-3574C12DD507}" srcOrd="1" destOrd="0" parTransId="{458AD45F-CB0D-4D2E-B7C5-C7A5E05AC550}" sibTransId="{B355856C-BB39-4276-AD4D-7EEC4D70D886}"/>
    <dgm:cxn modelId="{543BD13E-C6FB-E449-A353-36FC0DCA8A30}" type="presParOf" srcId="{B4E7DF10-EB24-4B14-A673-65672870BD9D}" destId="{6D55298F-0E1E-4CE9-A336-5AB99D68669B}" srcOrd="0" destOrd="0" presId="urn:microsoft.com/office/officeart/2005/8/layout/hChevron3"/>
    <dgm:cxn modelId="{FC6B2A74-8C41-DF43-B11A-FD1A02D3DE7D}" type="presParOf" srcId="{B4E7DF10-EB24-4B14-A673-65672870BD9D}" destId="{BBB4BB58-965D-419B-8874-FCBDB9A37318}" srcOrd="1" destOrd="0" presId="urn:microsoft.com/office/officeart/2005/8/layout/hChevron3"/>
    <dgm:cxn modelId="{80BE4C6E-21B3-3E48-B434-4B830E6B3BC0}" type="presParOf" srcId="{B4E7DF10-EB24-4B14-A673-65672870BD9D}" destId="{AD79BBF8-D5CC-43CB-A588-A40F01CD7624}" srcOrd="2" destOrd="0" presId="urn:microsoft.com/office/officeart/2005/8/layout/hChevron3"/>
    <dgm:cxn modelId="{279754CF-5E94-314D-8605-070F18A29F19}" type="presParOf" srcId="{B4E7DF10-EB24-4B14-A673-65672870BD9D}" destId="{C6640FA6-CDA1-4F9E-ACB2-0CD3FCF22CE4}" srcOrd="3" destOrd="0" presId="urn:microsoft.com/office/officeart/2005/8/layout/hChevron3"/>
    <dgm:cxn modelId="{7EFEB19E-EA33-1D4A-A260-C1BADA57BE5B}" type="presParOf" srcId="{B4E7DF10-EB24-4B14-A673-65672870BD9D}" destId="{99F5D03D-09E9-465B-9D6B-FDCDE15449D8}" srcOrd="4" destOrd="0" presId="urn:microsoft.com/office/officeart/2005/8/layout/hChevron3"/>
    <dgm:cxn modelId="{C6F23BD6-4C58-884D-B93B-4D0A5795C082}" type="presParOf" srcId="{B4E7DF10-EB24-4B14-A673-65672870BD9D}" destId="{D5084397-91F5-40EB-8765-105776DF026F}" srcOrd="5" destOrd="0" presId="urn:microsoft.com/office/officeart/2005/8/layout/hChevron3"/>
    <dgm:cxn modelId="{7709BDF2-C16B-C140-BE9F-E582FF561077}" type="presParOf" srcId="{B4E7DF10-EB24-4B14-A673-65672870BD9D}" destId="{0F70CEDE-7A67-4C74-935C-14D61352834D}" srcOrd="6" destOrd="0" presId="urn:microsoft.com/office/officeart/2005/8/layout/hChevron3"/>
    <dgm:cxn modelId="{243C14FA-D49F-414C-8FC6-41BBE664E34C}" type="presParOf" srcId="{B4E7DF10-EB24-4B14-A673-65672870BD9D}" destId="{9BA7D117-B650-4679-B4C9-13F772EA6F76}" srcOrd="7" destOrd="0" presId="urn:microsoft.com/office/officeart/2005/8/layout/hChevron3"/>
    <dgm:cxn modelId="{E6301C55-654B-A54B-B80D-4BFA633D8C87}" type="presParOf" srcId="{B4E7DF10-EB24-4B14-A673-65672870BD9D}" destId="{61A8AE37-C60E-4E1B-8FE6-C41EEA81362D}"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F8C1D-4744-D545-B0F2-177E68043F36}">
      <dsp:nvSpPr>
        <dsp:cNvPr id="0" name=""/>
        <dsp:cNvSpPr/>
      </dsp:nvSpPr>
      <dsp:spPr>
        <a:xfrm>
          <a:off x="1016000" y="0"/>
          <a:ext cx="4064000" cy="4064000"/>
        </a:xfrm>
        <a:prstGeom prst="diamond">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DFF76E4-AB06-3D40-AD63-CBF36C0AA4F5}">
      <dsp:nvSpPr>
        <dsp:cNvPr id="0" name=""/>
        <dsp:cNvSpPr/>
      </dsp:nvSpPr>
      <dsp:spPr>
        <a:xfrm>
          <a:off x="1236158" y="488198"/>
          <a:ext cx="1882694" cy="1161331"/>
        </a:xfrm>
        <a:prstGeom prst="round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Structural change </a:t>
          </a:r>
          <a:r>
            <a:rPr lang="en-US" sz="1600" kern="1200" dirty="0" err="1">
              <a:solidFill>
                <a:schemeClr val="bg1"/>
              </a:solidFill>
            </a:rPr>
            <a:t>capital,regulation</a:t>
          </a:r>
          <a:r>
            <a:rPr lang="en-US" sz="1600" kern="1200" dirty="0">
              <a:solidFill>
                <a:schemeClr val="bg1"/>
              </a:solidFill>
            </a:rPr>
            <a:t>, cost</a:t>
          </a:r>
        </a:p>
      </dsp:txBody>
      <dsp:txXfrm>
        <a:off x="1292850" y="544890"/>
        <a:ext cx="1769310" cy="1047947"/>
      </dsp:txXfrm>
    </dsp:sp>
    <dsp:sp modelId="{FAABF675-CF81-9046-9D41-FB38ECA6416D}">
      <dsp:nvSpPr>
        <dsp:cNvPr id="0" name=""/>
        <dsp:cNvSpPr/>
      </dsp:nvSpPr>
      <dsp:spPr>
        <a:xfrm>
          <a:off x="3188398" y="499135"/>
          <a:ext cx="1883661" cy="1161284"/>
        </a:xfrm>
        <a:prstGeom prst="round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Emergence of </a:t>
          </a:r>
          <a:r>
            <a:rPr lang="en-US" sz="1600" kern="1200" dirty="0" err="1">
              <a:solidFill>
                <a:schemeClr val="bg1"/>
              </a:solidFill>
            </a:rPr>
            <a:t>FinTech</a:t>
          </a:r>
          <a:r>
            <a:rPr lang="en-US" sz="1600" kern="1200" dirty="0">
              <a:solidFill>
                <a:schemeClr val="bg1"/>
              </a:solidFill>
            </a:rPr>
            <a:t> Startup’s</a:t>
          </a:r>
        </a:p>
      </dsp:txBody>
      <dsp:txXfrm>
        <a:off x="3245087" y="555824"/>
        <a:ext cx="1770283" cy="1047906"/>
      </dsp:txXfrm>
    </dsp:sp>
    <dsp:sp modelId="{F2D8CA2E-FBE5-B240-82BE-F2B66AEAA7BC}">
      <dsp:nvSpPr>
        <dsp:cNvPr id="0" name=""/>
        <dsp:cNvSpPr/>
      </dsp:nvSpPr>
      <dsp:spPr>
        <a:xfrm>
          <a:off x="1259005" y="2075557"/>
          <a:ext cx="1883661" cy="1161284"/>
        </a:xfrm>
        <a:prstGeom prst="round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Hype Cycle: awareness, investment</a:t>
          </a:r>
          <a:endParaRPr lang="en-US" sz="1600" kern="1200" dirty="0">
            <a:solidFill>
              <a:schemeClr val="bg1"/>
            </a:solidFill>
          </a:endParaRPr>
        </a:p>
      </dsp:txBody>
      <dsp:txXfrm>
        <a:off x="1315694" y="2132246"/>
        <a:ext cx="1770283" cy="1047906"/>
      </dsp:txXfrm>
    </dsp:sp>
    <dsp:sp modelId="{F0EC0621-9A25-9848-BF4F-BED8D0065E16}">
      <dsp:nvSpPr>
        <dsp:cNvPr id="0" name=""/>
        <dsp:cNvSpPr/>
      </dsp:nvSpPr>
      <dsp:spPr>
        <a:xfrm>
          <a:off x="3176526" y="2076555"/>
          <a:ext cx="1764789" cy="1161284"/>
        </a:xfrm>
        <a:prstGeom prst="round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5298F-0E1E-4CE9-A336-5AB99D68669B}">
      <dsp:nvSpPr>
        <dsp:cNvPr id="0" name=""/>
        <dsp:cNvSpPr/>
      </dsp:nvSpPr>
      <dsp:spPr>
        <a:xfrm>
          <a:off x="4449" y="1118877"/>
          <a:ext cx="1552748" cy="496014"/>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Information Gathering </a:t>
          </a:r>
        </a:p>
      </dsp:txBody>
      <dsp:txXfrm>
        <a:off x="4449" y="1118877"/>
        <a:ext cx="1428745" cy="496014"/>
      </dsp:txXfrm>
    </dsp:sp>
    <dsp:sp modelId="{AD79BBF8-D5CC-43CB-A588-A40F01CD7624}">
      <dsp:nvSpPr>
        <dsp:cNvPr id="0" name=""/>
        <dsp:cNvSpPr/>
      </dsp:nvSpPr>
      <dsp:spPr>
        <a:xfrm>
          <a:off x="1309190" y="1118877"/>
          <a:ext cx="1845087" cy="49601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Pricing and Underwriting </a:t>
          </a:r>
        </a:p>
      </dsp:txBody>
      <dsp:txXfrm>
        <a:off x="1557197" y="1118877"/>
        <a:ext cx="1349073" cy="496014"/>
      </dsp:txXfrm>
    </dsp:sp>
    <dsp:sp modelId="{99F5D03D-09E9-465B-9D6B-FDCDE15449D8}">
      <dsp:nvSpPr>
        <dsp:cNvPr id="0" name=""/>
        <dsp:cNvSpPr/>
      </dsp:nvSpPr>
      <dsp:spPr>
        <a:xfrm>
          <a:off x="2888739" y="1115613"/>
          <a:ext cx="1509384" cy="49601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Payments </a:t>
          </a:r>
        </a:p>
      </dsp:txBody>
      <dsp:txXfrm>
        <a:off x="3136746" y="1115613"/>
        <a:ext cx="1013370" cy="496014"/>
      </dsp:txXfrm>
    </dsp:sp>
    <dsp:sp modelId="{0F70CEDE-7A67-4C74-935C-14D61352834D}">
      <dsp:nvSpPr>
        <dsp:cNvPr id="0" name=""/>
        <dsp:cNvSpPr/>
      </dsp:nvSpPr>
      <dsp:spPr>
        <a:xfrm>
          <a:off x="4138931" y="1124224"/>
          <a:ext cx="1548892" cy="49601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Claims </a:t>
          </a:r>
        </a:p>
      </dsp:txBody>
      <dsp:txXfrm>
        <a:off x="4386938" y="1124224"/>
        <a:ext cx="1052878" cy="496014"/>
      </dsp:txXfrm>
    </dsp:sp>
    <dsp:sp modelId="{61A8AE37-C60E-4E1B-8FE6-C41EEA81362D}">
      <dsp:nvSpPr>
        <dsp:cNvPr id="0" name=""/>
        <dsp:cNvSpPr/>
      </dsp:nvSpPr>
      <dsp:spPr>
        <a:xfrm>
          <a:off x="5416722" y="1115613"/>
          <a:ext cx="2475670" cy="49601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Regulatory Assessment </a:t>
          </a:r>
        </a:p>
      </dsp:txBody>
      <dsp:txXfrm>
        <a:off x="5664729" y="1115613"/>
        <a:ext cx="1979656" cy="49601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3FB0FD-13F3-4D06-A132-9F14097DBC95}" type="datetimeFigureOut">
              <a:rPr lang="en-US" smtClean="0"/>
              <a:t>5/4/2017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8AD2F3-4BFE-47B2-9FFF-BA1E1CAD2DC0}" type="slidenum">
              <a:rPr lang="en-US" smtClean="0"/>
              <a:t>‹#›</a:t>
            </a:fld>
            <a:endParaRPr lang="en-US"/>
          </a:p>
        </p:txBody>
      </p:sp>
    </p:spTree>
    <p:extLst>
      <p:ext uri="{BB962C8B-B14F-4D97-AF65-F5344CB8AC3E}">
        <p14:creationId xmlns:p14="http://schemas.microsoft.com/office/powerpoint/2010/main" val="4086969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World Economic Forum describes </a:t>
            </a:r>
            <a:r>
              <a:rPr lang="en-US" sz="1200" b="0" kern="1200" dirty="0" err="1">
                <a:solidFill>
                  <a:schemeClr val="tx1"/>
                </a:solidFill>
                <a:effectLst/>
                <a:latin typeface="+mn-lt"/>
                <a:ea typeface="+mn-ea"/>
                <a:cs typeface="+mn-cs"/>
              </a:rPr>
              <a:t>Blockchain</a:t>
            </a:r>
            <a:r>
              <a:rPr lang="en-US" sz="1200" b="0" kern="1200" dirty="0">
                <a:solidFill>
                  <a:schemeClr val="tx1"/>
                </a:solidFill>
                <a:effectLst/>
                <a:latin typeface="+mn-lt"/>
                <a:ea typeface="+mn-ea"/>
                <a:cs typeface="+mn-cs"/>
              </a:rPr>
              <a:t> technology as follows: </a:t>
            </a:r>
            <a:r>
              <a:rPr lang="en-US" sz="1200" b="0" kern="1200" dirty="0" err="1">
                <a:solidFill>
                  <a:schemeClr val="tx1"/>
                </a:solidFill>
                <a:effectLst/>
                <a:latin typeface="+mn-lt"/>
                <a:ea typeface="+mn-ea"/>
                <a:cs typeface="+mn-cs"/>
              </a:rPr>
              <a:t>Blockchain</a:t>
            </a:r>
            <a:r>
              <a:rPr lang="en-US" sz="1200" b="0" kern="1200" dirty="0">
                <a:solidFill>
                  <a:schemeClr val="tx1"/>
                </a:solidFill>
                <a:effectLst/>
                <a:latin typeface="+mn-lt"/>
                <a:ea typeface="+mn-ea"/>
                <a:cs typeface="+mn-cs"/>
              </a:rPr>
              <a:t> or distributed ledger technology (DLT) is a technological protocol that enables data to be exchanged directly between different contracting parties within a network without the need for intermediaries. The network participants interact with encrypted identities (anonymously); each transaction is then added to an immutable transaction chain and distributed to all network nodes. </a:t>
            </a:r>
            <a:endParaRPr lang="en-US" dirty="0"/>
          </a:p>
          <a:p>
            <a:endParaRPr lang="en-US" dirty="0"/>
          </a:p>
        </p:txBody>
      </p:sp>
      <p:sp>
        <p:nvSpPr>
          <p:cNvPr id="4" name="Slide Number Placeholder 3"/>
          <p:cNvSpPr>
            <a:spLocks noGrp="1"/>
          </p:cNvSpPr>
          <p:nvPr>
            <p:ph type="sldNum" sz="quarter" idx="10"/>
          </p:nvPr>
        </p:nvSpPr>
        <p:spPr/>
        <p:txBody>
          <a:bodyPr/>
          <a:lstStyle/>
          <a:p>
            <a:fld id="{838AD2F3-4BFE-47B2-9FFF-BA1E1CAD2DC0}" type="slidenum">
              <a:rPr lang="en-US" smtClean="0"/>
              <a:t>4</a:t>
            </a:fld>
            <a:endParaRPr lang="en-US"/>
          </a:p>
        </p:txBody>
      </p:sp>
    </p:spTree>
    <p:extLst>
      <p:ext uri="{BB962C8B-B14F-4D97-AF65-F5344CB8AC3E}">
        <p14:creationId xmlns:p14="http://schemas.microsoft.com/office/powerpoint/2010/main" val="1843234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723F64-2F3F-DD4B-8DB4-9037EFE9C6AB}" type="slidenum">
              <a:rPr lang="en-GB" smtClean="0"/>
              <a:t>22</a:t>
            </a:fld>
            <a:endParaRPr lang="en-GB"/>
          </a:p>
        </p:txBody>
      </p:sp>
    </p:spTree>
    <p:extLst>
      <p:ext uri="{BB962C8B-B14F-4D97-AF65-F5344CB8AC3E}">
        <p14:creationId xmlns:p14="http://schemas.microsoft.com/office/powerpoint/2010/main" val="131040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723F64-2F3F-DD4B-8DB4-9037EFE9C6AB}" type="slidenum">
              <a:rPr lang="en-GB" smtClean="0"/>
              <a:t>30</a:t>
            </a:fld>
            <a:endParaRPr lang="en-GB"/>
          </a:p>
        </p:txBody>
      </p:sp>
    </p:spTree>
    <p:extLst>
      <p:ext uri="{BB962C8B-B14F-4D97-AF65-F5344CB8AC3E}">
        <p14:creationId xmlns:p14="http://schemas.microsoft.com/office/powerpoint/2010/main" val="1700608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723F64-2F3F-DD4B-8DB4-9037EFE9C6AB}" type="slidenum">
              <a:rPr lang="en-GB" smtClean="0"/>
              <a:t>31</a:t>
            </a:fld>
            <a:endParaRPr lang="en-GB"/>
          </a:p>
        </p:txBody>
      </p:sp>
    </p:spTree>
    <p:extLst>
      <p:ext uri="{BB962C8B-B14F-4D97-AF65-F5344CB8AC3E}">
        <p14:creationId xmlns:p14="http://schemas.microsoft.com/office/powerpoint/2010/main" val="172990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start of innovation development is driven by a hype initiated by very high expectations that the technology can solve human problems. The Internet also went through this development process, for example. In part, this technology was intended, as it later transpired, to revolutionize communication between people who were a long distance apart, with the Internet itself serving merely as a means to an end.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38AD2F3-4BFE-47B2-9FFF-BA1E1CAD2DC0}" type="slidenum">
              <a:rPr lang="en-US" smtClean="0"/>
              <a:t>6</a:t>
            </a:fld>
            <a:endParaRPr lang="en-US"/>
          </a:p>
        </p:txBody>
      </p:sp>
    </p:spTree>
    <p:extLst>
      <p:ext uri="{BB962C8B-B14F-4D97-AF65-F5344CB8AC3E}">
        <p14:creationId xmlns:p14="http://schemas.microsoft.com/office/powerpoint/2010/main" val="2090039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digital currency bitcoin is probably the best known application of </a:t>
            </a:r>
            <a:r>
              <a:rPr lang="en-US" sz="1200" b="0" kern="1200" dirty="0" err="1">
                <a:solidFill>
                  <a:schemeClr val="tx1"/>
                </a:solidFill>
                <a:effectLst/>
                <a:latin typeface="+mn-lt"/>
                <a:ea typeface="+mn-ea"/>
                <a:cs typeface="+mn-cs"/>
              </a:rPr>
              <a:t>Blockchain</a:t>
            </a:r>
            <a:r>
              <a:rPr lang="en-US" sz="1200" b="0" kern="1200" dirty="0">
                <a:solidFill>
                  <a:schemeClr val="tx1"/>
                </a:solidFill>
                <a:effectLst/>
                <a:latin typeface="+mn-lt"/>
                <a:ea typeface="+mn-ea"/>
                <a:cs typeface="+mn-cs"/>
              </a:rPr>
              <a:t> and is even better known than the </a:t>
            </a:r>
            <a:r>
              <a:rPr lang="en-US" sz="1200" b="0" kern="1200" dirty="0" err="1">
                <a:solidFill>
                  <a:schemeClr val="tx1"/>
                </a:solidFill>
                <a:effectLst/>
                <a:latin typeface="+mn-lt"/>
                <a:ea typeface="+mn-ea"/>
                <a:cs typeface="+mn-cs"/>
              </a:rPr>
              <a:t>Blockchain</a:t>
            </a:r>
            <a:r>
              <a:rPr lang="en-US" sz="1200" b="0" kern="1200" dirty="0">
                <a:solidFill>
                  <a:schemeClr val="tx1"/>
                </a:solidFill>
                <a:effectLst/>
                <a:latin typeface="+mn-lt"/>
                <a:ea typeface="+mn-ea"/>
                <a:cs typeface="+mn-cs"/>
              </a:rPr>
              <a:t> technology on which it is based. Bitcoin highlighted the potential of DLT and </a:t>
            </a:r>
            <a:r>
              <a:rPr lang="en-US" sz="1200" b="0" kern="1200" dirty="0" err="1">
                <a:solidFill>
                  <a:schemeClr val="tx1"/>
                </a:solidFill>
                <a:effectLst/>
                <a:latin typeface="+mn-lt"/>
                <a:ea typeface="+mn-ea"/>
                <a:cs typeface="+mn-cs"/>
              </a:rPr>
              <a:t>identifed</a:t>
            </a:r>
            <a:r>
              <a:rPr lang="en-US" sz="1200" b="0" kern="1200" dirty="0">
                <a:solidFill>
                  <a:schemeClr val="tx1"/>
                </a:solidFill>
                <a:effectLst/>
                <a:latin typeface="+mn-lt"/>
                <a:ea typeface="+mn-ea"/>
                <a:cs typeface="+mn-cs"/>
              </a:rPr>
              <a:t> other practical applications of the technology. </a:t>
            </a:r>
            <a:r>
              <a:rPr lang="en-US" sz="1200" b="0" i="0" kern="1200" dirty="0">
                <a:solidFill>
                  <a:schemeClr val="tx1"/>
                </a:solidFill>
                <a:effectLst/>
                <a:latin typeface="+mn-lt"/>
                <a:ea typeface="+mn-ea"/>
                <a:cs typeface="+mn-cs"/>
              </a:rPr>
              <a:t>The aim of bitcoin was to be </a:t>
            </a:r>
            <a:r>
              <a:rPr lang="en-US" sz="1200" b="0" i="0" kern="1200" dirty="0" err="1">
                <a:solidFill>
                  <a:schemeClr val="tx1"/>
                </a:solidFill>
                <a:effectLst/>
                <a:latin typeface="+mn-lt"/>
                <a:ea typeface="+mn-ea"/>
                <a:cs typeface="+mn-cs"/>
              </a:rPr>
              <a:t>decentralised</a:t>
            </a:r>
            <a:r>
              <a:rPr lang="en-US" sz="1200" b="0" i="0" kern="1200" dirty="0">
                <a:solidFill>
                  <a:schemeClr val="tx1"/>
                </a:solidFill>
                <a:effectLst/>
                <a:latin typeface="+mn-lt"/>
                <a:ea typeface="+mn-ea"/>
                <a:cs typeface="+mn-cs"/>
              </a:rPr>
              <a:t>, i.e. not have a point of control, and to be relatively anonymous.</a:t>
            </a: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cryptocurrency</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generated via a large number of Internet-linked computers (nodes) with the aid of</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a mathematical formula and recorded in</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a database that is managed </a:t>
            </a:r>
            <a:r>
              <a:rPr lang="en-US" sz="1200" b="0" kern="1200" dirty="0" err="1">
                <a:solidFill>
                  <a:schemeClr val="tx1"/>
                </a:solidFill>
                <a:effectLst/>
                <a:latin typeface="+mn-lt"/>
                <a:ea typeface="+mn-ea"/>
                <a:cs typeface="+mn-cs"/>
              </a:rPr>
              <a:t>decentrally</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by all participants. The currency can be transferred directly by means of</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peer-to-peer application, in other words without an intermediary. Encryption technologies ensure anonymity and ownership structures in the </a:t>
            </a:r>
            <a:r>
              <a:rPr lang="en-US" sz="1200" b="0" kern="1200" dirty="0" err="1">
                <a:solidFill>
                  <a:schemeClr val="tx1"/>
                </a:solidFill>
                <a:effectLst/>
                <a:latin typeface="+mn-lt"/>
                <a:ea typeface="+mn-ea"/>
                <a:cs typeface="+mn-cs"/>
              </a:rPr>
              <a:t>Blockchain</a:t>
            </a:r>
            <a:r>
              <a:rPr lang="en-US" sz="1200" b="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38AD2F3-4BFE-47B2-9FFF-BA1E1CAD2DC0}" type="slidenum">
              <a:rPr lang="en-US" smtClean="0"/>
              <a:t>8</a:t>
            </a:fld>
            <a:endParaRPr lang="en-US"/>
          </a:p>
        </p:txBody>
      </p:sp>
    </p:spTree>
    <p:extLst>
      <p:ext uri="{BB962C8B-B14F-4D97-AF65-F5344CB8AC3E}">
        <p14:creationId xmlns:p14="http://schemas.microsoft.com/office/powerpoint/2010/main" val="1570009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ledgers</a:t>
            </a:r>
            <a:r>
              <a:rPr lang="en-US" baseline="0" dirty="0"/>
              <a:t> typically include the following characteristics : shared ledger, cryptography, smart contracts, immutability // track record of ownership, and distributed consensus. Parties on the network (typically just the parties privy to a certain transaction) need to reach consensus on the outcome of a transaction before it is appended to the ledger. With a traditional blockchain, all mining nodes contribute to the next state of the ledger. With Corda specifically, only parties to a transaction have a say in the outcome.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02304D7-3759-364B-A9A4-19BE6EE5F50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Prive &amp; Confidential</a:t>
            </a:r>
          </a:p>
        </p:txBody>
      </p:sp>
    </p:spTree>
    <p:extLst>
      <p:ext uri="{BB962C8B-B14F-4D97-AF65-F5344CB8AC3E}">
        <p14:creationId xmlns:p14="http://schemas.microsoft.com/office/powerpoint/2010/main" val="578904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Smart contracts make it possible to exchange an asset without third parties being aware of the transfer. Users can allow doctors and other parties to view their medical records as required with their private key.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Cryptography (synonymous</a:t>
            </a:r>
            <a:r>
              <a:rPr lang="en-US" sz="1200" kern="1200" baseline="0" dirty="0">
                <a:solidFill>
                  <a:schemeClr val="tx1"/>
                </a:solidFill>
                <a:effectLst/>
                <a:latin typeface="+mn-lt"/>
                <a:ea typeface="+mn-ea"/>
                <a:cs typeface="+mn-cs"/>
              </a:rPr>
              <a:t> with encryption)</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Integrity of ledger,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Authenticity of transactions,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Privacy of transactions,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Identity of participants </a:t>
            </a: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fld id="{CB723F64-2F3F-DD4B-8DB4-9037EFE9C6AB}" type="slidenum">
              <a:rPr lang="en-GB" smtClean="0"/>
              <a:t>10</a:t>
            </a:fld>
            <a:endParaRPr lang="en-GB"/>
          </a:p>
        </p:txBody>
      </p:sp>
    </p:spTree>
    <p:extLst>
      <p:ext uri="{BB962C8B-B14F-4D97-AF65-F5344CB8AC3E}">
        <p14:creationId xmlns:p14="http://schemas.microsoft.com/office/powerpoint/2010/main" val="321691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Instead of having a fully public and uncontrolled network and state machine secured by </a:t>
            </a:r>
            <a:r>
              <a:rPr lang="en-US" baseline="0" dirty="0" err="1"/>
              <a:t>crypotecomonies</a:t>
            </a:r>
            <a:r>
              <a:rPr lang="en-US" baseline="0" dirty="0"/>
              <a:t>, it is possible to create a system where access is permissioned and more controlled.</a:t>
            </a:r>
          </a:p>
          <a:p>
            <a:r>
              <a:rPr lang="en-US" baseline="0" dirty="0"/>
              <a:t>-Securely cut out the middle man</a:t>
            </a:r>
          </a:p>
          <a:p>
            <a:r>
              <a:rPr lang="en-US" baseline="0" dirty="0"/>
              <a:t>-hides identity</a:t>
            </a:r>
          </a:p>
          <a:p>
            <a:endParaRPr lang="en-US" baseline="0" dirty="0"/>
          </a:p>
          <a:p>
            <a:r>
              <a:rPr lang="en-US" baseline="0" dirty="0"/>
              <a:t>Public advocates: freedom, neutrality and </a:t>
            </a:r>
            <a:r>
              <a:rPr lang="en-US" baseline="0" dirty="0" err="1"/>
              <a:t>openess</a:t>
            </a:r>
            <a:endParaRPr lang="en-US" baseline="0" dirty="0"/>
          </a:p>
          <a:p>
            <a:endParaRPr lang="en-US" baseline="0" dirty="0"/>
          </a:p>
          <a:p>
            <a:r>
              <a:rPr lang="en-US" baseline="0" dirty="0"/>
              <a:t>Private: Kills part of </a:t>
            </a:r>
            <a:r>
              <a:rPr lang="en-US" baseline="0" dirty="0" err="1"/>
              <a:t>whats</a:t>
            </a:r>
            <a:r>
              <a:rPr lang="en-US" baseline="0" dirty="0"/>
              <a:t> purist favorite aspect of DLT (decentralization) but increases Security</a:t>
            </a:r>
          </a:p>
        </p:txBody>
      </p:sp>
      <p:sp>
        <p:nvSpPr>
          <p:cNvPr id="4" name="Slide Number Placeholder 3"/>
          <p:cNvSpPr>
            <a:spLocks noGrp="1"/>
          </p:cNvSpPr>
          <p:nvPr>
            <p:ph type="sldNum" sz="quarter" idx="10"/>
          </p:nvPr>
        </p:nvSpPr>
        <p:spPr/>
        <p:txBody>
          <a:bodyPr/>
          <a:lstStyle/>
          <a:p>
            <a:fld id="{CB723F64-2F3F-DD4B-8DB4-9037EFE9C6AB}" type="slidenum">
              <a:rPr lang="en-GB" smtClean="0"/>
              <a:t>15</a:t>
            </a:fld>
            <a:endParaRPr lang="en-GB"/>
          </a:p>
        </p:txBody>
      </p:sp>
    </p:spTree>
    <p:extLst>
      <p:ext uri="{BB962C8B-B14F-4D97-AF65-F5344CB8AC3E}">
        <p14:creationId xmlns:p14="http://schemas.microsoft.com/office/powerpoint/2010/main" val="403285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r>
              <a:rPr lang="en-GB"/>
              <a:t>\</a:t>
            </a:r>
            <a:r>
              <a:rPr lang="en-GB" dirty="0"/>
              <a:t> </a:t>
            </a:r>
          </a:p>
          <a:p>
            <a:endParaRPr lang="en-US" dirty="0"/>
          </a:p>
        </p:txBody>
      </p:sp>
      <p:sp>
        <p:nvSpPr>
          <p:cNvPr id="4" name="Slide Number Placeholder 3"/>
          <p:cNvSpPr>
            <a:spLocks noGrp="1"/>
          </p:cNvSpPr>
          <p:nvPr>
            <p:ph type="sldNum" sz="quarter" idx="10"/>
          </p:nvPr>
        </p:nvSpPr>
        <p:spPr/>
        <p:txBody>
          <a:bodyPr/>
          <a:lstStyle/>
          <a:p>
            <a:fld id="{CB723F64-2F3F-DD4B-8DB4-9037EFE9C6AB}" type="slidenum">
              <a:rPr lang="en-GB" smtClean="0"/>
              <a:t>17</a:t>
            </a:fld>
            <a:endParaRPr lang="en-GB"/>
          </a:p>
        </p:txBody>
      </p:sp>
    </p:spTree>
    <p:extLst>
      <p:ext uri="{BB962C8B-B14F-4D97-AF65-F5344CB8AC3E}">
        <p14:creationId xmlns:p14="http://schemas.microsoft.com/office/powerpoint/2010/main" val="288631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38DAB-0C2E-4903-A993-A123DEEDDC83}" type="slidenum">
              <a:rPr lang="en-US" smtClean="0"/>
              <a:t>18</a:t>
            </a:fld>
            <a:endParaRPr lang="en-US"/>
          </a:p>
        </p:txBody>
      </p:sp>
    </p:spTree>
    <p:extLst>
      <p:ext uri="{BB962C8B-B14F-4D97-AF65-F5344CB8AC3E}">
        <p14:creationId xmlns:p14="http://schemas.microsoft.com/office/powerpoint/2010/main" val="1698255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723F64-2F3F-DD4B-8DB4-9037EFE9C6AB}" type="slidenum">
              <a:rPr lang="en-GB" smtClean="0"/>
              <a:t>21</a:t>
            </a:fld>
            <a:endParaRPr lang="en-GB"/>
          </a:p>
        </p:txBody>
      </p:sp>
    </p:spTree>
    <p:extLst>
      <p:ext uri="{BB962C8B-B14F-4D97-AF65-F5344CB8AC3E}">
        <p14:creationId xmlns:p14="http://schemas.microsoft.com/office/powerpoint/2010/main" val="2048495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3124200"/>
            <a:ext cx="9144000" cy="37338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pic>
        <p:nvPicPr>
          <p:cNvPr id="1029" name="Picture 5" descr="M:\Confernce Planning  Shared Documents\2017\Ops and Tech\Logo\ONT 2017_800x295px.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838200"/>
            <a:ext cx="9144000" cy="4096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685800" y="2895600"/>
            <a:ext cx="7772400" cy="1470025"/>
          </a:xfrm>
        </p:spPr>
        <p:txBody>
          <a:bodyPr/>
          <a:lstStyle>
            <a:lvl1pPr>
              <a:defRPr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4343400"/>
            <a:ext cx="6400800" cy="1752600"/>
          </a:xfrm>
        </p:spPr>
        <p:txBody>
          <a:bodyPr/>
          <a:lstStyle>
            <a:lvl1pPr marL="0" indent="0" algn="ctr">
              <a:buNone/>
              <a:defRPr>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4CA24BC-8797-4871-A18E-153902C91752}" type="datetime1">
              <a:rPr lang="en-US" smtClean="0"/>
              <a:t>5/4/2017</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lgn="ctr">
              <a:defRPr/>
            </a:lvl1pPr>
          </a:lstStyle>
          <a:p>
            <a:r>
              <a:rPr lang="en-US" dirty="0"/>
              <a:t>#</a:t>
            </a:r>
            <a:r>
              <a:rPr lang="en-US" dirty="0" err="1"/>
              <a:t>IRIOpsTech</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B34D4C0-4CDD-4D3B-808D-4A9F1338C529}" type="slidenum">
              <a:rPr lang="en-US" smtClean="0"/>
              <a:t>‹#›</a:t>
            </a:fld>
            <a:endParaRPr lang="en-US" dirty="0"/>
          </a:p>
        </p:txBody>
      </p:sp>
    </p:spTree>
    <p:extLst>
      <p:ext uri="{BB962C8B-B14F-4D97-AF65-F5344CB8AC3E}">
        <p14:creationId xmlns:p14="http://schemas.microsoft.com/office/powerpoint/2010/main" val="361541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1"/>
          </p:nvPr>
        </p:nvSpPr>
        <p:spPr>
          <a:xfrm>
            <a:off x="5791200" y="6324600"/>
            <a:ext cx="2895600" cy="365125"/>
          </a:xfrm>
          <a:prstGeom prst="rect">
            <a:avLst/>
          </a:prstGeom>
        </p:spPr>
        <p:txBody>
          <a:bodyPr/>
          <a:lstStyle>
            <a:lvl1pPr algn="r">
              <a:defRPr sz="2000" b="1">
                <a:solidFill>
                  <a:schemeClr val="bg1"/>
                </a:solidFill>
              </a:defRPr>
            </a:lvl1pPr>
          </a:lstStyle>
          <a:p>
            <a:r>
              <a:rPr lang="en-US" dirty="0"/>
              <a:t>#</a:t>
            </a:r>
            <a:r>
              <a:rPr lang="en-US" dirty="0" err="1"/>
              <a:t>IRIOpsTech</a:t>
            </a:r>
            <a:endParaRPr lang="en-US" dirty="0"/>
          </a:p>
        </p:txBody>
      </p:sp>
    </p:spTree>
    <p:extLst>
      <p:ext uri="{BB962C8B-B14F-4D97-AF65-F5344CB8AC3E}">
        <p14:creationId xmlns:p14="http://schemas.microsoft.com/office/powerpoint/2010/main" val="3344608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1"/>
          </p:nvPr>
        </p:nvSpPr>
        <p:spPr>
          <a:xfrm>
            <a:off x="5791200" y="6324600"/>
            <a:ext cx="2895600" cy="365125"/>
          </a:xfrm>
          <a:prstGeom prst="rect">
            <a:avLst/>
          </a:prstGeom>
        </p:spPr>
        <p:txBody>
          <a:bodyPr/>
          <a:lstStyle>
            <a:lvl1pPr algn="r">
              <a:defRPr sz="2000" b="1">
                <a:solidFill>
                  <a:schemeClr val="bg1"/>
                </a:solidFill>
              </a:defRPr>
            </a:lvl1pPr>
          </a:lstStyle>
          <a:p>
            <a:r>
              <a:rPr lang="en-US" dirty="0"/>
              <a:t>#</a:t>
            </a:r>
            <a:r>
              <a:rPr lang="en-US" dirty="0" err="1"/>
              <a:t>IRIOpsTech</a:t>
            </a:r>
            <a:endParaRPr lang="en-US" dirty="0"/>
          </a:p>
        </p:txBody>
      </p:sp>
    </p:spTree>
    <p:extLst>
      <p:ext uri="{BB962C8B-B14F-4D97-AF65-F5344CB8AC3E}">
        <p14:creationId xmlns:p14="http://schemas.microsoft.com/office/powerpoint/2010/main" val="3357700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4319971" y="6491438"/>
            <a:ext cx="504056" cy="254913"/>
          </a:xfrm>
          <a:prstGeom prst="rect">
            <a:avLst/>
          </a:prstGeom>
          <a:noFill/>
          <a:ln>
            <a:noFill/>
          </a:ln>
        </p:spPr>
        <p:txBody>
          <a:bodyPr lIns="91425" tIns="45700" rIns="91425" bIns="45700" anchor="ctr" anchorCtr="0">
            <a:noAutofit/>
          </a:bodyPr>
          <a:lstStyle/>
          <a:p>
            <a:pPr algn="ctr">
              <a:buClr>
                <a:srgbClr val="7F7F7F"/>
              </a:buClr>
              <a:buSzPct val="25000"/>
            </a:pPr>
            <a:fld id="{00000000-1234-1234-1234-123412341234}" type="slidenum">
              <a:rPr lang="en-US" sz="788" b="1" smtClean="0">
                <a:solidFill>
                  <a:srgbClr val="7F7F7F"/>
                </a:solidFill>
                <a:latin typeface="Arial"/>
                <a:ea typeface="Arial"/>
                <a:cs typeface="Arial"/>
                <a:sym typeface="Arial"/>
              </a:rPr>
              <a:pPr algn="ctr">
                <a:buClr>
                  <a:srgbClr val="7F7F7F"/>
                </a:buClr>
                <a:buSzPct val="25000"/>
              </a:pPr>
              <a:t>‹#›</a:t>
            </a:fld>
            <a:endParaRPr lang="en-US" sz="788" b="1">
              <a:solidFill>
                <a:srgbClr val="7F7F7F"/>
              </a:solidFill>
              <a:latin typeface="Arial"/>
              <a:ea typeface="Arial"/>
              <a:cs typeface="Arial"/>
              <a:sym typeface="Arial"/>
            </a:endParaRPr>
          </a:p>
        </p:txBody>
      </p:sp>
      <p:sp>
        <p:nvSpPr>
          <p:cNvPr id="51" name="Shape 51"/>
          <p:cNvSpPr txBox="1">
            <a:spLocks noGrp="1"/>
          </p:cNvSpPr>
          <p:nvPr>
            <p:ph type="title"/>
          </p:nvPr>
        </p:nvSpPr>
        <p:spPr>
          <a:xfrm>
            <a:off x="251522" y="128169"/>
            <a:ext cx="8054279" cy="8689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lvl="1" indent="0">
              <a:spcBef>
                <a:spcPts val="0"/>
              </a:spcBef>
              <a:buFont typeface="Arial"/>
              <a:buNone/>
              <a:defRPr sz="1350"/>
            </a:lvl2pPr>
            <a:lvl3pPr lvl="2" indent="0">
              <a:spcBef>
                <a:spcPts val="0"/>
              </a:spcBef>
              <a:buFont typeface="Arial"/>
              <a:buNone/>
              <a:defRPr sz="1350"/>
            </a:lvl3pPr>
            <a:lvl4pPr lvl="3" indent="0">
              <a:spcBef>
                <a:spcPts val="0"/>
              </a:spcBef>
              <a:buFont typeface="Arial"/>
              <a:buNone/>
              <a:defRPr sz="1350"/>
            </a:lvl4pPr>
            <a:lvl5pPr lvl="4" indent="0">
              <a:spcBef>
                <a:spcPts val="0"/>
              </a:spcBef>
              <a:buFont typeface="Arial"/>
              <a:buNone/>
              <a:defRPr sz="1350"/>
            </a:lvl5pPr>
            <a:lvl6pPr lvl="5" indent="0">
              <a:spcBef>
                <a:spcPts val="0"/>
              </a:spcBef>
              <a:buFont typeface="Arial"/>
              <a:buNone/>
              <a:defRPr sz="1350"/>
            </a:lvl6pPr>
            <a:lvl7pPr lvl="6" indent="0">
              <a:spcBef>
                <a:spcPts val="0"/>
              </a:spcBef>
              <a:buFont typeface="Arial"/>
              <a:buNone/>
              <a:defRPr sz="1350"/>
            </a:lvl7pPr>
            <a:lvl8pPr lvl="7" indent="0">
              <a:spcBef>
                <a:spcPts val="0"/>
              </a:spcBef>
              <a:buFont typeface="Arial"/>
              <a:buNone/>
              <a:defRPr sz="1350"/>
            </a:lvl8pPr>
            <a:lvl9pPr lvl="8" indent="0">
              <a:spcBef>
                <a:spcPts val="0"/>
              </a:spcBef>
              <a:buFont typeface="Arial"/>
              <a:buNone/>
              <a:defRPr sz="1350"/>
            </a:lvl9pPr>
          </a:lstStyle>
          <a:p>
            <a:endParaRPr/>
          </a:p>
        </p:txBody>
      </p:sp>
    </p:spTree>
    <p:extLst>
      <p:ext uri="{BB962C8B-B14F-4D97-AF65-F5344CB8AC3E}">
        <p14:creationId xmlns:p14="http://schemas.microsoft.com/office/powerpoint/2010/main" val="557330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11"/>
          </p:nvPr>
        </p:nvSpPr>
        <p:spPr/>
        <p:txBody>
          <a:bodyPr/>
          <a:lstStyle/>
          <a:p>
            <a:r>
              <a:rPr lang="en-GB"/>
              <a:t>presentation title - private and confidential.</a:t>
            </a:r>
          </a:p>
        </p:txBody>
      </p:sp>
      <p:sp>
        <p:nvSpPr>
          <p:cNvPr id="7" name="Subtitle 2"/>
          <p:cNvSpPr>
            <a:spLocks noGrp="1"/>
          </p:cNvSpPr>
          <p:nvPr>
            <p:ph type="subTitle" idx="13"/>
          </p:nvPr>
        </p:nvSpPr>
        <p:spPr>
          <a:xfrm>
            <a:off x="252589" y="1073720"/>
            <a:ext cx="7864883" cy="300082"/>
          </a:xfrm>
        </p:spPr>
        <p:txBody>
          <a:bodyPr wrap="square">
            <a:spAutoFit/>
          </a:bodyPr>
          <a:lstStyle>
            <a:lvl1pPr marL="0" indent="0" algn="l">
              <a:buNone/>
              <a:defRPr sz="1350" i="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9" name="Slide Number Placeholder 5"/>
          <p:cNvSpPr>
            <a:spLocks noGrp="1"/>
          </p:cNvSpPr>
          <p:nvPr>
            <p:ph type="sldNum" sz="quarter" idx="4"/>
          </p:nvPr>
        </p:nvSpPr>
        <p:spPr>
          <a:xfrm>
            <a:off x="8335370" y="6282608"/>
            <a:ext cx="543225" cy="365125"/>
          </a:xfrm>
          <a:prstGeom prst="rect">
            <a:avLst/>
          </a:prstGeom>
        </p:spPr>
        <p:txBody>
          <a:bodyPr vert="horz" lIns="0" tIns="0" rIns="0" bIns="0" rtlCol="0" anchor="ctr"/>
          <a:lstStyle>
            <a:lvl1pPr algn="r">
              <a:defRPr sz="750" b="1">
                <a:solidFill>
                  <a:schemeClr val="tx1">
                    <a:tint val="75000"/>
                  </a:schemeClr>
                </a:solidFill>
              </a:defRPr>
            </a:lvl1pPr>
          </a:lstStyle>
          <a:p>
            <a:r>
              <a:rPr lang="en-GB" dirty="0"/>
              <a:t>p</a:t>
            </a:r>
            <a:fld id="{A8B2F76E-E94F-1B47-ACE1-BFCD783CD915}" type="slidenum">
              <a:rPr lang="en-GB" smtClean="0"/>
              <a:pPr/>
              <a:t>‹#›</a:t>
            </a:fld>
            <a:r>
              <a:rPr lang="en-GB" dirty="0"/>
              <a:t>.</a:t>
            </a:r>
          </a:p>
        </p:txBody>
      </p:sp>
    </p:spTree>
    <p:extLst>
      <p:ext uri="{BB962C8B-B14F-4D97-AF65-F5344CB8AC3E}">
        <p14:creationId xmlns:p14="http://schemas.microsoft.com/office/powerpoint/2010/main" val="1139377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628650" y="390770"/>
            <a:ext cx="7886700" cy="524513"/>
          </a:xfrm>
        </p:spPr>
        <p:txBody>
          <a:bodyPr/>
          <a:lstStyle/>
          <a:p>
            <a:r>
              <a:rPr lang="en-US"/>
              <a:t>Click to edit Master title style</a:t>
            </a:r>
          </a:p>
        </p:txBody>
      </p:sp>
    </p:spTree>
    <p:extLst>
      <p:ext uri="{BB962C8B-B14F-4D97-AF65-F5344CB8AC3E}">
        <p14:creationId xmlns:p14="http://schemas.microsoft.com/office/powerpoint/2010/main" val="936534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9"/>
        <p:cNvGrpSpPr/>
        <p:nvPr/>
      </p:nvGrpSpPr>
      <p:grpSpPr>
        <a:xfrm>
          <a:off x="0" y="0"/>
          <a:ext cx="0" cy="0"/>
          <a:chOff x="0" y="0"/>
          <a:chExt cx="0" cy="0"/>
        </a:xfrm>
      </p:grpSpPr>
      <p:sp>
        <p:nvSpPr>
          <p:cNvPr id="20" name="Shape 20"/>
          <p:cNvSpPr txBox="1">
            <a:spLocks noGrp="1"/>
          </p:cNvSpPr>
          <p:nvPr>
            <p:ph type="sldNum" idx="12"/>
          </p:nvPr>
        </p:nvSpPr>
        <p:spPr>
          <a:xfrm>
            <a:off x="4319971" y="6491438"/>
            <a:ext cx="504056" cy="254913"/>
          </a:xfrm>
          <a:prstGeom prst="rect">
            <a:avLst/>
          </a:prstGeom>
          <a:noFill/>
          <a:ln>
            <a:noFill/>
          </a:ln>
        </p:spPr>
        <p:txBody>
          <a:bodyPr lIns="91425" tIns="45700" rIns="91425" bIns="45700" anchor="ctr" anchorCtr="0">
            <a:noAutofit/>
          </a:bodyPr>
          <a:lstStyle/>
          <a:p>
            <a:pPr algn="ctr">
              <a:buClr>
                <a:srgbClr val="7F7F7F"/>
              </a:buClr>
              <a:buSzPct val="25000"/>
              <a:buFont typeface="Arial"/>
              <a:buNone/>
            </a:pPr>
            <a:fld id="{00000000-1234-1234-1234-123412341234}" type="slidenum">
              <a:rPr lang="en-US" sz="788" b="1">
                <a:solidFill>
                  <a:srgbClr val="7F7F7F"/>
                </a:solidFill>
              </a:rPr>
              <a:pPr algn="ctr">
                <a:buClr>
                  <a:srgbClr val="7F7F7F"/>
                </a:buClr>
                <a:buSzPct val="25000"/>
                <a:buFont typeface="Arial"/>
                <a:buNone/>
              </a:pPr>
              <a:t>‹#›</a:t>
            </a:fld>
            <a:endParaRPr lang="en-US" sz="788" b="1">
              <a:solidFill>
                <a:srgbClr val="7F7F7F"/>
              </a:solidFill>
            </a:endParaRPr>
          </a:p>
        </p:txBody>
      </p:sp>
      <p:sp>
        <p:nvSpPr>
          <p:cNvPr id="21" name="Shape 21"/>
          <p:cNvSpPr txBox="1">
            <a:spLocks noGrp="1"/>
          </p:cNvSpPr>
          <p:nvPr>
            <p:ph type="title"/>
          </p:nvPr>
        </p:nvSpPr>
        <p:spPr>
          <a:xfrm>
            <a:off x="251522" y="128170"/>
            <a:ext cx="8054279" cy="8689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lvl="1" indent="0">
              <a:spcBef>
                <a:spcPts val="0"/>
              </a:spcBef>
              <a:buFont typeface="Arial"/>
              <a:buNone/>
              <a:defRPr sz="1350"/>
            </a:lvl2pPr>
            <a:lvl3pPr lvl="2" indent="0">
              <a:spcBef>
                <a:spcPts val="0"/>
              </a:spcBef>
              <a:buFont typeface="Arial"/>
              <a:buNone/>
              <a:defRPr sz="1350"/>
            </a:lvl3pPr>
            <a:lvl4pPr lvl="3" indent="0">
              <a:spcBef>
                <a:spcPts val="0"/>
              </a:spcBef>
              <a:buFont typeface="Arial"/>
              <a:buNone/>
              <a:defRPr sz="1350"/>
            </a:lvl4pPr>
            <a:lvl5pPr lvl="4" indent="0">
              <a:spcBef>
                <a:spcPts val="0"/>
              </a:spcBef>
              <a:buFont typeface="Arial"/>
              <a:buNone/>
              <a:defRPr sz="1350"/>
            </a:lvl5pPr>
            <a:lvl6pPr lvl="5" indent="0">
              <a:spcBef>
                <a:spcPts val="0"/>
              </a:spcBef>
              <a:buFont typeface="Arial"/>
              <a:buNone/>
              <a:defRPr sz="1350"/>
            </a:lvl6pPr>
            <a:lvl7pPr lvl="6" indent="0">
              <a:spcBef>
                <a:spcPts val="0"/>
              </a:spcBef>
              <a:buFont typeface="Arial"/>
              <a:buNone/>
              <a:defRPr sz="1350"/>
            </a:lvl7pPr>
            <a:lvl8pPr lvl="7" indent="0">
              <a:spcBef>
                <a:spcPts val="0"/>
              </a:spcBef>
              <a:buFont typeface="Arial"/>
              <a:buNone/>
              <a:defRPr sz="1350"/>
            </a:lvl8pPr>
            <a:lvl9pPr lvl="8" indent="0">
              <a:spcBef>
                <a:spcPts val="0"/>
              </a:spcBef>
              <a:buFont typeface="Arial"/>
              <a:buNone/>
              <a:defRPr sz="1350"/>
            </a:lvl9pPr>
          </a:lstStyle>
          <a:p>
            <a:r>
              <a:rPr lang="en-US"/>
              <a:t>Click to edit Master title style</a:t>
            </a:r>
            <a:endParaRPr/>
          </a:p>
        </p:txBody>
      </p:sp>
    </p:spTree>
    <p:extLst>
      <p:ext uri="{BB962C8B-B14F-4D97-AF65-F5344CB8AC3E}">
        <p14:creationId xmlns:p14="http://schemas.microsoft.com/office/powerpoint/2010/main" val="1525813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0031" y="586617"/>
            <a:ext cx="4556919" cy="375409"/>
          </a:xfrm>
        </p:spPr>
        <p:txBody>
          <a:bodyPr/>
          <a:lstStyle/>
          <a:p>
            <a:r>
              <a:rPr lang="en-US"/>
              <a:t>Click to edit Master title style</a:t>
            </a:r>
            <a:endParaRPr lang="en-GB" dirty="0"/>
          </a:p>
        </p:txBody>
      </p:sp>
      <p:sp>
        <p:nvSpPr>
          <p:cNvPr id="5" name="Footer Placeholder 4"/>
          <p:cNvSpPr>
            <a:spLocks noGrp="1"/>
          </p:cNvSpPr>
          <p:nvPr>
            <p:ph type="ftr" sz="quarter" idx="11"/>
          </p:nvPr>
        </p:nvSpPr>
        <p:spPr/>
        <p:txBody>
          <a:bodyPr/>
          <a:lstStyle/>
          <a:p>
            <a:r>
              <a:rPr lang="en-GB"/>
              <a:t>presentation title - private and confidential.</a:t>
            </a:r>
          </a:p>
        </p:txBody>
      </p:sp>
      <p:sp>
        <p:nvSpPr>
          <p:cNvPr id="7" name="Subtitle 2"/>
          <p:cNvSpPr>
            <a:spLocks noGrp="1"/>
          </p:cNvSpPr>
          <p:nvPr>
            <p:ph type="subTitle" idx="13"/>
          </p:nvPr>
        </p:nvSpPr>
        <p:spPr>
          <a:xfrm>
            <a:off x="252589" y="1073720"/>
            <a:ext cx="4544313" cy="300082"/>
          </a:xfrm>
        </p:spPr>
        <p:txBody>
          <a:bodyPr wrap="square">
            <a:spAutoFit/>
          </a:bodyPr>
          <a:lstStyle>
            <a:lvl1pPr marL="0" indent="0" algn="l">
              <a:buNone/>
              <a:defRPr sz="1350" i="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9" name="Slide Number Placeholder 5"/>
          <p:cNvSpPr>
            <a:spLocks noGrp="1"/>
          </p:cNvSpPr>
          <p:nvPr>
            <p:ph type="sldNum" sz="quarter" idx="4"/>
          </p:nvPr>
        </p:nvSpPr>
        <p:spPr>
          <a:xfrm>
            <a:off x="8335370" y="6282608"/>
            <a:ext cx="543225" cy="365125"/>
          </a:xfrm>
          <a:prstGeom prst="rect">
            <a:avLst/>
          </a:prstGeom>
        </p:spPr>
        <p:txBody>
          <a:bodyPr vert="horz" lIns="0" tIns="0" rIns="0" bIns="0" rtlCol="0" anchor="ctr"/>
          <a:lstStyle>
            <a:lvl1pPr algn="r">
              <a:defRPr sz="750" b="1">
                <a:solidFill>
                  <a:schemeClr val="accent1"/>
                </a:solidFill>
              </a:defRPr>
            </a:lvl1pPr>
          </a:lstStyle>
          <a:p>
            <a:r>
              <a:rPr lang="en-GB"/>
              <a:t>p</a:t>
            </a:r>
            <a:fld id="{A8B2F76E-E94F-1B47-ACE1-BFCD783CD915}" type="slidenum">
              <a:rPr lang="en-GB" smtClean="0"/>
              <a:pPr/>
              <a:t>‹#›</a:t>
            </a:fld>
            <a:r>
              <a:rPr lang="en-GB"/>
              <a:t>.</a:t>
            </a:r>
            <a:endParaRPr lang="en-GB" dirty="0"/>
          </a:p>
        </p:txBody>
      </p:sp>
    </p:spTree>
    <p:extLst>
      <p:ext uri="{BB962C8B-B14F-4D97-AF65-F5344CB8AC3E}">
        <p14:creationId xmlns:p14="http://schemas.microsoft.com/office/powerpoint/2010/main" val="1845887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0031" y="586617"/>
            <a:ext cx="4556919" cy="375409"/>
          </a:xfrm>
        </p:spPr>
        <p:txBody>
          <a:bodyPr/>
          <a:lstStyle/>
          <a:p>
            <a:r>
              <a:rPr lang="en-US"/>
              <a:t>Click to edit Master title style</a:t>
            </a:r>
            <a:endParaRPr lang="en-GB" dirty="0"/>
          </a:p>
        </p:txBody>
      </p:sp>
      <p:sp>
        <p:nvSpPr>
          <p:cNvPr id="5" name="Footer Placeholder 4"/>
          <p:cNvSpPr>
            <a:spLocks noGrp="1"/>
          </p:cNvSpPr>
          <p:nvPr>
            <p:ph type="ftr" sz="quarter" idx="11"/>
          </p:nvPr>
        </p:nvSpPr>
        <p:spPr/>
        <p:txBody>
          <a:bodyPr/>
          <a:lstStyle/>
          <a:p>
            <a:r>
              <a:rPr lang="en-GB"/>
              <a:t>presentation title - private and confidential.</a:t>
            </a:r>
          </a:p>
        </p:txBody>
      </p:sp>
      <p:sp>
        <p:nvSpPr>
          <p:cNvPr id="7" name="Subtitle 2"/>
          <p:cNvSpPr>
            <a:spLocks noGrp="1"/>
          </p:cNvSpPr>
          <p:nvPr>
            <p:ph type="subTitle" idx="13"/>
          </p:nvPr>
        </p:nvSpPr>
        <p:spPr>
          <a:xfrm>
            <a:off x="252589" y="1073720"/>
            <a:ext cx="4544313" cy="300082"/>
          </a:xfrm>
        </p:spPr>
        <p:txBody>
          <a:bodyPr wrap="square">
            <a:spAutoFit/>
          </a:bodyPr>
          <a:lstStyle>
            <a:lvl1pPr marL="0" indent="0" algn="l">
              <a:buNone/>
              <a:defRPr sz="1350" i="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9" name="Slide Number Placeholder 5"/>
          <p:cNvSpPr>
            <a:spLocks noGrp="1"/>
          </p:cNvSpPr>
          <p:nvPr>
            <p:ph type="sldNum" sz="quarter" idx="4"/>
          </p:nvPr>
        </p:nvSpPr>
        <p:spPr>
          <a:xfrm>
            <a:off x="8335370" y="6282608"/>
            <a:ext cx="543225" cy="365125"/>
          </a:xfrm>
          <a:prstGeom prst="rect">
            <a:avLst/>
          </a:prstGeom>
        </p:spPr>
        <p:txBody>
          <a:bodyPr vert="horz" lIns="0" tIns="0" rIns="0" bIns="0" rtlCol="0" anchor="ctr"/>
          <a:lstStyle>
            <a:lvl1pPr algn="r">
              <a:defRPr sz="750" b="1">
                <a:solidFill>
                  <a:schemeClr val="accent1"/>
                </a:solidFill>
              </a:defRPr>
            </a:lvl1pPr>
          </a:lstStyle>
          <a:p>
            <a:r>
              <a:rPr lang="en-GB"/>
              <a:t>p</a:t>
            </a:r>
            <a:fld id="{A8B2F76E-E94F-1B47-ACE1-BFCD783CD915}" type="slidenum">
              <a:rPr lang="en-GB" smtClean="0"/>
              <a:pPr/>
              <a:t>‹#›</a:t>
            </a:fld>
            <a:r>
              <a:rPr lang="en-GB"/>
              <a:t>.</a:t>
            </a:r>
            <a:endParaRPr lang="en-GB" dirty="0"/>
          </a:p>
        </p:txBody>
      </p:sp>
    </p:spTree>
    <p:extLst>
      <p:ext uri="{BB962C8B-B14F-4D97-AF65-F5344CB8AC3E}">
        <p14:creationId xmlns:p14="http://schemas.microsoft.com/office/powerpoint/2010/main" val="2009259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7_Title Slide">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76022" y="5834754"/>
            <a:ext cx="1674621" cy="365125"/>
          </a:xfrm>
          <a:prstGeom prst="rect">
            <a:avLst/>
          </a:prstGeom>
        </p:spPr>
        <p:txBody>
          <a:bodyPr/>
          <a:lstStyle>
            <a:lvl1pPr algn="l">
              <a:defRPr sz="1650" i="1">
                <a:solidFill>
                  <a:schemeClr val="accent1"/>
                </a:solidFill>
              </a:defRPr>
            </a:lvl1pPr>
          </a:lstStyle>
          <a:p>
            <a:r>
              <a:rPr lang="en-GB"/>
              <a:t>mm/dd/yy.</a:t>
            </a:r>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2644" y="759960"/>
            <a:ext cx="689822" cy="702000"/>
          </a:xfrm>
          <a:prstGeom prst="rect">
            <a:avLst/>
          </a:prstGeom>
        </p:spPr>
      </p:pic>
      <p:sp>
        <p:nvSpPr>
          <p:cNvPr id="6" name="Title 1"/>
          <p:cNvSpPr>
            <a:spLocks noGrp="1"/>
          </p:cNvSpPr>
          <p:nvPr>
            <p:ph type="ctrTitle"/>
          </p:nvPr>
        </p:nvSpPr>
        <p:spPr>
          <a:xfrm>
            <a:off x="576877" y="1939755"/>
            <a:ext cx="8267822" cy="695062"/>
          </a:xfrm>
        </p:spPr>
        <p:txBody>
          <a:bodyPr wrap="square" anchor="t">
            <a:spAutoFit/>
          </a:bodyPr>
          <a:lstStyle>
            <a:lvl1pPr algn="l">
              <a:lnSpc>
                <a:spcPts val="4725"/>
              </a:lnSpc>
              <a:defRPr sz="4050">
                <a:solidFill>
                  <a:schemeClr val="bg1"/>
                </a:solidFill>
              </a:defRPr>
            </a:lvl1pPr>
          </a:lstStyle>
          <a:p>
            <a:r>
              <a:rPr lang="en-US"/>
              <a:t>Click to edit Master title style</a:t>
            </a:r>
            <a:endParaRPr lang="en-GB" dirty="0"/>
          </a:p>
        </p:txBody>
      </p:sp>
      <p:sp>
        <p:nvSpPr>
          <p:cNvPr id="7" name="Subtitle 2"/>
          <p:cNvSpPr>
            <a:spLocks noGrp="1"/>
          </p:cNvSpPr>
          <p:nvPr>
            <p:ph type="subTitle" idx="1"/>
          </p:nvPr>
        </p:nvSpPr>
        <p:spPr>
          <a:xfrm>
            <a:off x="576877" y="3726216"/>
            <a:ext cx="8267822" cy="425758"/>
          </a:xfrm>
        </p:spPr>
        <p:txBody>
          <a:bodyPr wrap="square">
            <a:spAutoFit/>
          </a:bodyPr>
          <a:lstStyle>
            <a:lvl1pPr marL="0" indent="0" algn="l">
              <a:lnSpc>
                <a:spcPts val="2625"/>
              </a:lnSpc>
              <a:buNone/>
              <a:defRPr sz="2625" b="0" i="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612342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2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GB" dirty="0"/>
          </a:p>
        </p:txBody>
      </p:sp>
      <p:sp>
        <p:nvSpPr>
          <p:cNvPr id="3" name="Content Placeholder 2"/>
          <p:cNvSpPr>
            <a:spLocks noGrp="1"/>
          </p:cNvSpPr>
          <p:nvPr>
            <p:ph idx="1"/>
          </p:nvPr>
        </p:nvSpPr>
        <p:spPr>
          <a:xfrm>
            <a:off x="1172476" y="1536341"/>
            <a:ext cx="3196848" cy="4351338"/>
          </a:xfrm>
        </p:spPr>
        <p:txBody>
          <a:bodyPr/>
          <a:lstStyle>
            <a:lvl3pPr marL="418500" indent="-72629">
              <a:lnSpc>
                <a:spcPct val="110000"/>
              </a:lnSpc>
              <a:tabLst/>
              <a:defRPr/>
            </a:lvl3pPr>
            <a:lvl4pPr marL="0" indent="0">
              <a:lnSpc>
                <a:spcPct val="90000"/>
              </a:lnSpc>
              <a:buNone/>
              <a:tabLst/>
              <a:defRPr sz="900" i="0"/>
            </a:lvl4pPr>
            <a:lvl5pPr marL="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11"/>
          </p:nvPr>
        </p:nvSpPr>
        <p:spPr/>
        <p:txBody>
          <a:bodyPr/>
          <a:lstStyle/>
          <a:p>
            <a:r>
              <a:rPr lang="en-GB"/>
              <a:t>presentation title - private and confidential.</a:t>
            </a:r>
          </a:p>
        </p:txBody>
      </p:sp>
      <p:sp>
        <p:nvSpPr>
          <p:cNvPr id="7" name="Subtitle 2"/>
          <p:cNvSpPr>
            <a:spLocks noGrp="1"/>
          </p:cNvSpPr>
          <p:nvPr>
            <p:ph type="subTitle" idx="13"/>
          </p:nvPr>
        </p:nvSpPr>
        <p:spPr>
          <a:xfrm>
            <a:off x="252589" y="1073720"/>
            <a:ext cx="7864883" cy="300082"/>
          </a:xfrm>
        </p:spPr>
        <p:txBody>
          <a:bodyPr wrap="square">
            <a:spAutoFit/>
          </a:bodyPr>
          <a:lstStyle>
            <a:lvl1pPr marL="0" indent="0" algn="l">
              <a:buNone/>
              <a:defRPr sz="1350" i="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9" name="Slide Number Placeholder 5"/>
          <p:cNvSpPr>
            <a:spLocks noGrp="1"/>
          </p:cNvSpPr>
          <p:nvPr>
            <p:ph type="sldNum" sz="quarter" idx="4"/>
          </p:nvPr>
        </p:nvSpPr>
        <p:spPr>
          <a:xfrm>
            <a:off x="8335370" y="6282608"/>
            <a:ext cx="543225" cy="365125"/>
          </a:xfrm>
          <a:prstGeom prst="rect">
            <a:avLst/>
          </a:prstGeom>
        </p:spPr>
        <p:txBody>
          <a:bodyPr vert="horz" lIns="0" tIns="0" rIns="0" bIns="0" rtlCol="0" anchor="ctr"/>
          <a:lstStyle>
            <a:lvl1pPr algn="r">
              <a:defRPr sz="750" b="1">
                <a:solidFill>
                  <a:schemeClr val="tx1">
                    <a:tint val="75000"/>
                  </a:schemeClr>
                </a:solidFill>
              </a:defRPr>
            </a:lvl1pPr>
          </a:lstStyle>
          <a:p>
            <a:r>
              <a:rPr lang="en-GB" dirty="0"/>
              <a:t>p</a:t>
            </a:r>
            <a:fld id="{A8B2F76E-E94F-1B47-ACE1-BFCD783CD915}" type="slidenum">
              <a:rPr lang="en-GB" smtClean="0"/>
              <a:pPr/>
              <a:t>‹#›</a:t>
            </a:fld>
            <a:r>
              <a:rPr lang="en-GB" dirty="0"/>
              <a:t>.</a:t>
            </a:r>
          </a:p>
        </p:txBody>
      </p:sp>
      <p:sp>
        <p:nvSpPr>
          <p:cNvPr id="12" name="Content Placeholder 2"/>
          <p:cNvSpPr>
            <a:spLocks noGrp="1"/>
          </p:cNvSpPr>
          <p:nvPr>
            <p:ph idx="15"/>
          </p:nvPr>
        </p:nvSpPr>
        <p:spPr>
          <a:xfrm>
            <a:off x="4856074" y="1536341"/>
            <a:ext cx="3196848" cy="4351338"/>
          </a:xfrm>
        </p:spPr>
        <p:txBody>
          <a:bodyPr/>
          <a:lstStyle>
            <a:lvl3pPr marL="418500" indent="-72629">
              <a:lnSpc>
                <a:spcPct val="110000"/>
              </a:lnSpc>
              <a:tabLst/>
              <a:defRPr/>
            </a:lvl3pPr>
            <a:lvl4pPr marL="0" indent="0">
              <a:lnSpc>
                <a:spcPct val="90000"/>
              </a:lnSpc>
              <a:buNone/>
              <a:tabLst/>
              <a:defRPr sz="900" i="0"/>
            </a:lvl4pPr>
            <a:lvl5pPr marL="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18384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11"/>
          </p:nvPr>
        </p:nvSpPr>
        <p:spPr>
          <a:xfrm>
            <a:off x="5791200" y="6324600"/>
            <a:ext cx="2895600" cy="365125"/>
          </a:xfrm>
          <a:prstGeom prst="rect">
            <a:avLst/>
          </a:prstGeom>
        </p:spPr>
        <p:txBody>
          <a:bodyPr/>
          <a:lstStyle>
            <a:lvl1pPr algn="r">
              <a:defRPr sz="2000" b="1">
                <a:solidFill>
                  <a:schemeClr val="bg1"/>
                </a:solidFill>
              </a:defRPr>
            </a:lvl1pPr>
          </a:lstStyle>
          <a:p>
            <a:r>
              <a:rPr lang="en-US" dirty="0"/>
              <a:t>#</a:t>
            </a:r>
            <a:r>
              <a:rPr lang="en-US" dirty="0" err="1"/>
              <a:t>IRIOpsTech</a:t>
            </a:r>
            <a:endParaRPr lang="en-US" dirty="0"/>
          </a:p>
        </p:txBody>
      </p:sp>
    </p:spTree>
    <p:extLst>
      <p:ext uri="{BB962C8B-B14F-4D97-AF65-F5344CB8AC3E}">
        <p14:creationId xmlns:p14="http://schemas.microsoft.com/office/powerpoint/2010/main" val="3141754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0031" y="586617"/>
            <a:ext cx="4556919" cy="375409"/>
          </a:xfrm>
        </p:spPr>
        <p:txBody>
          <a:bodyPr/>
          <a:lstStyle/>
          <a:p>
            <a:r>
              <a:rPr lang="en-US"/>
              <a:t>Click to edit Master title style</a:t>
            </a:r>
            <a:endParaRPr lang="en-GB" dirty="0"/>
          </a:p>
        </p:txBody>
      </p:sp>
      <p:sp>
        <p:nvSpPr>
          <p:cNvPr id="5" name="Footer Placeholder 4"/>
          <p:cNvSpPr>
            <a:spLocks noGrp="1"/>
          </p:cNvSpPr>
          <p:nvPr>
            <p:ph type="ftr" sz="quarter" idx="11"/>
          </p:nvPr>
        </p:nvSpPr>
        <p:spPr/>
        <p:txBody>
          <a:bodyPr/>
          <a:lstStyle/>
          <a:p>
            <a:r>
              <a:rPr lang="en-GB"/>
              <a:t>presentation title - private and confidential.</a:t>
            </a:r>
          </a:p>
        </p:txBody>
      </p:sp>
      <p:sp>
        <p:nvSpPr>
          <p:cNvPr id="7" name="Subtitle 2"/>
          <p:cNvSpPr>
            <a:spLocks noGrp="1"/>
          </p:cNvSpPr>
          <p:nvPr>
            <p:ph type="subTitle" idx="13"/>
          </p:nvPr>
        </p:nvSpPr>
        <p:spPr>
          <a:xfrm>
            <a:off x="252589" y="1073720"/>
            <a:ext cx="4544313" cy="300082"/>
          </a:xfrm>
        </p:spPr>
        <p:txBody>
          <a:bodyPr wrap="square">
            <a:spAutoFit/>
          </a:bodyPr>
          <a:lstStyle>
            <a:lvl1pPr marL="0" indent="0" algn="l">
              <a:buNone/>
              <a:defRPr sz="1350" i="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9" name="Slide Number Placeholder 5"/>
          <p:cNvSpPr>
            <a:spLocks noGrp="1"/>
          </p:cNvSpPr>
          <p:nvPr>
            <p:ph type="sldNum" sz="quarter" idx="4"/>
          </p:nvPr>
        </p:nvSpPr>
        <p:spPr>
          <a:xfrm>
            <a:off x="8335370" y="6282608"/>
            <a:ext cx="543225" cy="365125"/>
          </a:xfrm>
          <a:prstGeom prst="rect">
            <a:avLst/>
          </a:prstGeom>
        </p:spPr>
        <p:txBody>
          <a:bodyPr vert="horz" lIns="0" tIns="0" rIns="0" bIns="0" rtlCol="0" anchor="ctr"/>
          <a:lstStyle>
            <a:lvl1pPr algn="r">
              <a:defRPr sz="750" b="1">
                <a:solidFill>
                  <a:schemeClr val="accent1"/>
                </a:solidFill>
              </a:defRPr>
            </a:lvl1pPr>
          </a:lstStyle>
          <a:p>
            <a:r>
              <a:rPr lang="en-GB"/>
              <a:t>p</a:t>
            </a:r>
            <a:fld id="{A8B2F76E-E94F-1B47-ACE1-BFCD783CD915}" type="slidenum">
              <a:rPr lang="en-GB" smtClean="0"/>
              <a:pPr/>
              <a:t>‹#›</a:t>
            </a:fld>
            <a:r>
              <a:rPr lang="en-GB"/>
              <a:t>.</a:t>
            </a:r>
            <a:endParaRPr lang="en-GB" dirty="0"/>
          </a:p>
        </p:txBody>
      </p:sp>
    </p:spTree>
    <p:extLst>
      <p:ext uri="{BB962C8B-B14F-4D97-AF65-F5344CB8AC3E}">
        <p14:creationId xmlns:p14="http://schemas.microsoft.com/office/powerpoint/2010/main" val="1264159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4CA24BC-8797-4871-A18E-153902C91752}" type="datetime1">
              <a:rPr lang="en-US" smtClean="0"/>
              <a:t>5/4/2017</a:t>
            </a:fld>
            <a:endParaRPr lang="en-US" dirty="0"/>
          </a:p>
        </p:txBody>
      </p:sp>
      <p:sp>
        <p:nvSpPr>
          <p:cNvPr id="5" name="Footer Placeholder 4"/>
          <p:cNvSpPr>
            <a:spLocks noGrp="1"/>
          </p:cNvSpPr>
          <p:nvPr>
            <p:ph type="ftr" sz="quarter" idx="11"/>
          </p:nvPr>
        </p:nvSpPr>
        <p:spPr/>
        <p:txBody>
          <a:bodyPr/>
          <a:lstStyle/>
          <a:p>
            <a:r>
              <a:rPr lang="en-US"/>
              <a:t>#IRIOpsTech</a:t>
            </a:r>
            <a:endParaRPr lang="en-US" dirty="0"/>
          </a:p>
        </p:txBody>
      </p:sp>
      <p:sp>
        <p:nvSpPr>
          <p:cNvPr id="6" name="Slide Number Placeholder 5"/>
          <p:cNvSpPr>
            <a:spLocks noGrp="1"/>
          </p:cNvSpPr>
          <p:nvPr>
            <p:ph type="sldNum" sz="quarter" idx="12"/>
          </p:nvPr>
        </p:nvSpPr>
        <p:spPr/>
        <p:txBody>
          <a:bodyPr/>
          <a:lstStyle/>
          <a:p>
            <a:fld id="{FB34D4C0-4CDD-4D3B-808D-4A9F1338C529}" type="slidenum">
              <a:rPr lang="en-US" smtClean="0"/>
              <a:t>‹#›</a:t>
            </a:fld>
            <a:endParaRPr lang="en-US" dirty="0"/>
          </a:p>
        </p:txBody>
      </p:sp>
      <p:sp>
        <p:nvSpPr>
          <p:cNvPr id="7" name="Rectangle 6"/>
          <p:cNvSpPr/>
          <p:nvPr userDrawn="1"/>
        </p:nvSpPr>
        <p:spPr>
          <a:xfrm>
            <a:off x="0" y="3124200"/>
            <a:ext cx="9144000" cy="37338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pic>
        <p:nvPicPr>
          <p:cNvPr id="8" name="Picture 5" descr="M:\Confernce Planning  Shared Documents\2017\Ops and Tech\Logo\ONT 2017_800x295p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409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531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0AB81-2B95-45CC-A353-35574F521B03}" type="datetimeFigureOut">
              <a:rPr lang="en-US" smtClean="0"/>
              <a:t>5/4/2017</a:t>
            </a:fld>
            <a:endParaRPr lang="en-US"/>
          </a:p>
        </p:txBody>
      </p:sp>
      <p:sp>
        <p:nvSpPr>
          <p:cNvPr id="5" name="Footer Placeholder 4"/>
          <p:cNvSpPr>
            <a:spLocks noGrp="1"/>
          </p:cNvSpPr>
          <p:nvPr>
            <p:ph type="ftr" sz="quarter" idx="11"/>
          </p:nvPr>
        </p:nvSpPr>
        <p:spPr/>
        <p:txBody>
          <a:bodyPr/>
          <a:lstStyle/>
          <a:p>
            <a:r>
              <a:rPr lang="en-US"/>
              <a:t>#IRIOpsTech</a:t>
            </a:r>
            <a:endParaRPr lang="en-US" dirty="0"/>
          </a:p>
        </p:txBody>
      </p:sp>
      <p:sp>
        <p:nvSpPr>
          <p:cNvPr id="6" name="Slide Number Placeholder 5"/>
          <p:cNvSpPr>
            <a:spLocks noGrp="1"/>
          </p:cNvSpPr>
          <p:nvPr>
            <p:ph type="sldNum" sz="quarter" idx="12"/>
          </p:nvPr>
        </p:nvSpPr>
        <p:spPr/>
        <p:txBody>
          <a:bodyPr/>
          <a:lstStyle/>
          <a:p>
            <a:fld id="{6D62DDB6-2B48-4502-9681-2E7E585B073D}" type="slidenum">
              <a:rPr lang="en-US" smtClean="0"/>
              <a:t>‹#›</a:t>
            </a:fld>
            <a:endParaRPr lang="en-US"/>
          </a:p>
        </p:txBody>
      </p:sp>
    </p:spTree>
    <p:extLst>
      <p:ext uri="{BB962C8B-B14F-4D97-AF65-F5344CB8AC3E}">
        <p14:creationId xmlns:p14="http://schemas.microsoft.com/office/powerpoint/2010/main" val="2589187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60AB81-2B95-45CC-A353-35574F521B03}" type="datetimeFigureOut">
              <a:rPr lang="en-US" smtClean="0"/>
              <a:t>5/4/2017</a:t>
            </a:fld>
            <a:endParaRPr lang="en-US"/>
          </a:p>
        </p:txBody>
      </p:sp>
      <p:sp>
        <p:nvSpPr>
          <p:cNvPr id="5" name="Footer Placeholder 4"/>
          <p:cNvSpPr>
            <a:spLocks noGrp="1"/>
          </p:cNvSpPr>
          <p:nvPr>
            <p:ph type="ftr" sz="quarter" idx="11"/>
          </p:nvPr>
        </p:nvSpPr>
        <p:spPr/>
        <p:txBody>
          <a:bodyPr/>
          <a:lstStyle/>
          <a:p>
            <a:r>
              <a:rPr lang="en-US"/>
              <a:t>#IRIOpsTech</a:t>
            </a:r>
            <a:endParaRPr lang="en-US" dirty="0"/>
          </a:p>
        </p:txBody>
      </p:sp>
      <p:sp>
        <p:nvSpPr>
          <p:cNvPr id="6" name="Slide Number Placeholder 5"/>
          <p:cNvSpPr>
            <a:spLocks noGrp="1"/>
          </p:cNvSpPr>
          <p:nvPr>
            <p:ph type="sldNum" sz="quarter" idx="12"/>
          </p:nvPr>
        </p:nvSpPr>
        <p:spPr/>
        <p:txBody>
          <a:bodyPr/>
          <a:lstStyle/>
          <a:p>
            <a:fld id="{6D62DDB6-2B48-4502-9681-2E7E585B073D}" type="slidenum">
              <a:rPr lang="en-US" smtClean="0"/>
              <a:t>‹#›</a:t>
            </a:fld>
            <a:endParaRPr lang="en-US"/>
          </a:p>
        </p:txBody>
      </p:sp>
    </p:spTree>
    <p:extLst>
      <p:ext uri="{BB962C8B-B14F-4D97-AF65-F5344CB8AC3E}">
        <p14:creationId xmlns:p14="http://schemas.microsoft.com/office/powerpoint/2010/main" val="25560238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60AB81-2B95-45CC-A353-35574F521B03}" type="datetimeFigureOut">
              <a:rPr lang="en-US" smtClean="0"/>
              <a:t>5/4/2017</a:t>
            </a:fld>
            <a:endParaRPr lang="en-US"/>
          </a:p>
        </p:txBody>
      </p:sp>
      <p:sp>
        <p:nvSpPr>
          <p:cNvPr id="6" name="Footer Placeholder 5"/>
          <p:cNvSpPr>
            <a:spLocks noGrp="1"/>
          </p:cNvSpPr>
          <p:nvPr>
            <p:ph type="ftr" sz="quarter" idx="11"/>
          </p:nvPr>
        </p:nvSpPr>
        <p:spPr/>
        <p:txBody>
          <a:bodyPr/>
          <a:lstStyle/>
          <a:p>
            <a:r>
              <a:rPr lang="en-US"/>
              <a:t>#IRIOpsTech</a:t>
            </a:r>
            <a:endParaRPr lang="en-US" dirty="0"/>
          </a:p>
        </p:txBody>
      </p:sp>
      <p:sp>
        <p:nvSpPr>
          <p:cNvPr id="7" name="Slide Number Placeholder 6"/>
          <p:cNvSpPr>
            <a:spLocks noGrp="1"/>
          </p:cNvSpPr>
          <p:nvPr>
            <p:ph type="sldNum" sz="quarter" idx="12"/>
          </p:nvPr>
        </p:nvSpPr>
        <p:spPr/>
        <p:txBody>
          <a:bodyPr/>
          <a:lstStyle/>
          <a:p>
            <a:fld id="{6D62DDB6-2B48-4502-9681-2E7E585B073D}" type="slidenum">
              <a:rPr lang="en-US" smtClean="0"/>
              <a:t>‹#›</a:t>
            </a:fld>
            <a:endParaRPr lang="en-US"/>
          </a:p>
        </p:txBody>
      </p:sp>
    </p:spTree>
    <p:extLst>
      <p:ext uri="{BB962C8B-B14F-4D97-AF65-F5344CB8AC3E}">
        <p14:creationId xmlns:p14="http://schemas.microsoft.com/office/powerpoint/2010/main" val="20131065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60AB81-2B95-45CC-A353-35574F521B03}" type="datetimeFigureOut">
              <a:rPr lang="en-US" smtClean="0"/>
              <a:t>5/4/2017</a:t>
            </a:fld>
            <a:endParaRPr lang="en-US"/>
          </a:p>
        </p:txBody>
      </p:sp>
      <p:sp>
        <p:nvSpPr>
          <p:cNvPr id="8" name="Footer Placeholder 7"/>
          <p:cNvSpPr>
            <a:spLocks noGrp="1"/>
          </p:cNvSpPr>
          <p:nvPr>
            <p:ph type="ftr" sz="quarter" idx="11"/>
          </p:nvPr>
        </p:nvSpPr>
        <p:spPr/>
        <p:txBody>
          <a:bodyPr/>
          <a:lstStyle/>
          <a:p>
            <a:r>
              <a:rPr lang="en-US"/>
              <a:t>#IRIOpsTech</a:t>
            </a:r>
            <a:endParaRPr lang="en-US" dirty="0"/>
          </a:p>
        </p:txBody>
      </p:sp>
      <p:sp>
        <p:nvSpPr>
          <p:cNvPr id="9" name="Slide Number Placeholder 8"/>
          <p:cNvSpPr>
            <a:spLocks noGrp="1"/>
          </p:cNvSpPr>
          <p:nvPr>
            <p:ph type="sldNum" sz="quarter" idx="12"/>
          </p:nvPr>
        </p:nvSpPr>
        <p:spPr/>
        <p:txBody>
          <a:bodyPr/>
          <a:lstStyle/>
          <a:p>
            <a:fld id="{6D62DDB6-2B48-4502-9681-2E7E585B073D}" type="slidenum">
              <a:rPr lang="en-US" smtClean="0"/>
              <a:t>‹#›</a:t>
            </a:fld>
            <a:endParaRPr lang="en-US"/>
          </a:p>
        </p:txBody>
      </p:sp>
    </p:spTree>
    <p:extLst>
      <p:ext uri="{BB962C8B-B14F-4D97-AF65-F5344CB8AC3E}">
        <p14:creationId xmlns:p14="http://schemas.microsoft.com/office/powerpoint/2010/main" val="3464591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60AB81-2B95-45CC-A353-35574F521B03}" type="datetimeFigureOut">
              <a:rPr lang="en-US" smtClean="0"/>
              <a:t>5/4/2017</a:t>
            </a:fld>
            <a:endParaRPr lang="en-US"/>
          </a:p>
        </p:txBody>
      </p:sp>
      <p:sp>
        <p:nvSpPr>
          <p:cNvPr id="4" name="Footer Placeholder 3"/>
          <p:cNvSpPr>
            <a:spLocks noGrp="1"/>
          </p:cNvSpPr>
          <p:nvPr>
            <p:ph type="ftr" sz="quarter" idx="11"/>
          </p:nvPr>
        </p:nvSpPr>
        <p:spPr/>
        <p:txBody>
          <a:bodyPr/>
          <a:lstStyle/>
          <a:p>
            <a:r>
              <a:rPr lang="en-US"/>
              <a:t>#IRIOpsTech</a:t>
            </a:r>
            <a:endParaRPr lang="en-US" dirty="0"/>
          </a:p>
        </p:txBody>
      </p:sp>
      <p:sp>
        <p:nvSpPr>
          <p:cNvPr id="5" name="Slide Number Placeholder 4"/>
          <p:cNvSpPr>
            <a:spLocks noGrp="1"/>
          </p:cNvSpPr>
          <p:nvPr>
            <p:ph type="sldNum" sz="quarter" idx="12"/>
          </p:nvPr>
        </p:nvSpPr>
        <p:spPr/>
        <p:txBody>
          <a:bodyPr/>
          <a:lstStyle/>
          <a:p>
            <a:fld id="{6D62DDB6-2B48-4502-9681-2E7E585B073D}" type="slidenum">
              <a:rPr lang="en-US" smtClean="0"/>
              <a:t>‹#›</a:t>
            </a:fld>
            <a:endParaRPr lang="en-US"/>
          </a:p>
        </p:txBody>
      </p:sp>
    </p:spTree>
    <p:extLst>
      <p:ext uri="{BB962C8B-B14F-4D97-AF65-F5344CB8AC3E}">
        <p14:creationId xmlns:p14="http://schemas.microsoft.com/office/powerpoint/2010/main" val="20945820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0AB81-2B95-45CC-A353-35574F521B03}" type="datetimeFigureOut">
              <a:rPr lang="en-US" smtClean="0"/>
              <a:t>5/4/2017</a:t>
            </a:fld>
            <a:endParaRPr lang="en-US"/>
          </a:p>
        </p:txBody>
      </p:sp>
      <p:sp>
        <p:nvSpPr>
          <p:cNvPr id="3" name="Footer Placeholder 2"/>
          <p:cNvSpPr>
            <a:spLocks noGrp="1"/>
          </p:cNvSpPr>
          <p:nvPr>
            <p:ph type="ftr" sz="quarter" idx="11"/>
          </p:nvPr>
        </p:nvSpPr>
        <p:spPr/>
        <p:txBody>
          <a:bodyPr/>
          <a:lstStyle/>
          <a:p>
            <a:r>
              <a:rPr lang="en-US"/>
              <a:t>#IRIOpsTech</a:t>
            </a:r>
            <a:endParaRPr lang="en-US" dirty="0"/>
          </a:p>
        </p:txBody>
      </p:sp>
      <p:sp>
        <p:nvSpPr>
          <p:cNvPr id="4" name="Slide Number Placeholder 3"/>
          <p:cNvSpPr>
            <a:spLocks noGrp="1"/>
          </p:cNvSpPr>
          <p:nvPr>
            <p:ph type="sldNum" sz="quarter" idx="12"/>
          </p:nvPr>
        </p:nvSpPr>
        <p:spPr/>
        <p:txBody>
          <a:bodyPr/>
          <a:lstStyle/>
          <a:p>
            <a:fld id="{6D62DDB6-2B48-4502-9681-2E7E585B073D}" type="slidenum">
              <a:rPr lang="en-US" smtClean="0"/>
              <a:t>‹#›</a:t>
            </a:fld>
            <a:endParaRPr lang="en-US"/>
          </a:p>
        </p:txBody>
      </p:sp>
    </p:spTree>
    <p:extLst>
      <p:ext uri="{BB962C8B-B14F-4D97-AF65-F5344CB8AC3E}">
        <p14:creationId xmlns:p14="http://schemas.microsoft.com/office/powerpoint/2010/main" val="128849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560AB81-2B95-45CC-A353-35574F521B03}" type="datetimeFigureOut">
              <a:rPr lang="en-US" smtClean="0"/>
              <a:t>5/4/2017</a:t>
            </a:fld>
            <a:endParaRPr lang="en-US"/>
          </a:p>
        </p:txBody>
      </p:sp>
      <p:sp>
        <p:nvSpPr>
          <p:cNvPr id="6" name="Footer Placeholder 5"/>
          <p:cNvSpPr>
            <a:spLocks noGrp="1"/>
          </p:cNvSpPr>
          <p:nvPr>
            <p:ph type="ftr" sz="quarter" idx="11"/>
          </p:nvPr>
        </p:nvSpPr>
        <p:spPr/>
        <p:txBody>
          <a:bodyPr/>
          <a:lstStyle/>
          <a:p>
            <a:r>
              <a:rPr lang="en-US"/>
              <a:t>#IRIOpsTech</a:t>
            </a:r>
            <a:endParaRPr lang="en-US" dirty="0"/>
          </a:p>
        </p:txBody>
      </p:sp>
      <p:sp>
        <p:nvSpPr>
          <p:cNvPr id="7" name="Slide Number Placeholder 6"/>
          <p:cNvSpPr>
            <a:spLocks noGrp="1"/>
          </p:cNvSpPr>
          <p:nvPr>
            <p:ph type="sldNum" sz="quarter" idx="12"/>
          </p:nvPr>
        </p:nvSpPr>
        <p:spPr/>
        <p:txBody>
          <a:bodyPr/>
          <a:lstStyle/>
          <a:p>
            <a:fld id="{6D62DDB6-2B48-4502-9681-2E7E585B073D}" type="slidenum">
              <a:rPr lang="en-US" smtClean="0"/>
              <a:t>‹#›</a:t>
            </a:fld>
            <a:endParaRPr lang="en-US"/>
          </a:p>
        </p:txBody>
      </p:sp>
    </p:spTree>
    <p:extLst>
      <p:ext uri="{BB962C8B-B14F-4D97-AF65-F5344CB8AC3E}">
        <p14:creationId xmlns:p14="http://schemas.microsoft.com/office/powerpoint/2010/main" val="27222467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560AB81-2B95-45CC-A353-35574F521B03}" type="datetimeFigureOut">
              <a:rPr lang="en-US" smtClean="0"/>
              <a:t>5/4/2017</a:t>
            </a:fld>
            <a:endParaRPr lang="en-US"/>
          </a:p>
        </p:txBody>
      </p:sp>
      <p:sp>
        <p:nvSpPr>
          <p:cNvPr id="6" name="Footer Placeholder 5"/>
          <p:cNvSpPr>
            <a:spLocks noGrp="1"/>
          </p:cNvSpPr>
          <p:nvPr>
            <p:ph type="ftr" sz="quarter" idx="11"/>
          </p:nvPr>
        </p:nvSpPr>
        <p:spPr/>
        <p:txBody>
          <a:bodyPr/>
          <a:lstStyle/>
          <a:p>
            <a:r>
              <a:rPr lang="en-US"/>
              <a:t>#IRIOpsTech</a:t>
            </a:r>
            <a:endParaRPr lang="en-US" dirty="0"/>
          </a:p>
        </p:txBody>
      </p:sp>
      <p:sp>
        <p:nvSpPr>
          <p:cNvPr id="7" name="Slide Number Placeholder 6"/>
          <p:cNvSpPr>
            <a:spLocks noGrp="1"/>
          </p:cNvSpPr>
          <p:nvPr>
            <p:ph type="sldNum" sz="quarter" idx="12"/>
          </p:nvPr>
        </p:nvSpPr>
        <p:spPr/>
        <p:txBody>
          <a:bodyPr/>
          <a:lstStyle/>
          <a:p>
            <a:fld id="{6D62DDB6-2B48-4502-9681-2E7E585B073D}" type="slidenum">
              <a:rPr lang="en-US" smtClean="0"/>
              <a:t>‹#›</a:t>
            </a:fld>
            <a:endParaRPr lang="en-US"/>
          </a:p>
        </p:txBody>
      </p:sp>
    </p:spTree>
    <p:extLst>
      <p:ext uri="{BB962C8B-B14F-4D97-AF65-F5344CB8AC3E}">
        <p14:creationId xmlns:p14="http://schemas.microsoft.com/office/powerpoint/2010/main" val="4032285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698500"/>
          </a:xfrm>
          <a:noFill/>
        </p:spPr>
        <p:txBody>
          <a:bodyPr anchor="t"/>
          <a:lstStyle>
            <a:lvl1pPr algn="l">
              <a:defRPr sz="4000" b="1" cap="all">
                <a:solidFill>
                  <a:schemeClr val="tx1"/>
                </a:solidFill>
              </a:defRPr>
            </a:lvl1pPr>
          </a:lstStyle>
          <a:p>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20" name="Footer Placeholder 4"/>
          <p:cNvSpPr>
            <a:spLocks noGrp="1"/>
          </p:cNvSpPr>
          <p:nvPr>
            <p:ph type="ftr" sz="quarter" idx="11"/>
          </p:nvPr>
        </p:nvSpPr>
        <p:spPr>
          <a:xfrm>
            <a:off x="5791200" y="6324600"/>
            <a:ext cx="2895600" cy="365125"/>
          </a:xfrm>
          <a:prstGeom prst="rect">
            <a:avLst/>
          </a:prstGeom>
        </p:spPr>
        <p:txBody>
          <a:bodyPr/>
          <a:lstStyle>
            <a:lvl1pPr algn="r">
              <a:defRPr sz="2000" b="1">
                <a:solidFill>
                  <a:schemeClr val="bg1"/>
                </a:solidFill>
              </a:defRPr>
            </a:lvl1pPr>
          </a:lstStyle>
          <a:p>
            <a:r>
              <a:rPr lang="en-US" dirty="0"/>
              <a:t>#</a:t>
            </a:r>
            <a:r>
              <a:rPr lang="en-US" dirty="0" err="1"/>
              <a:t>IRIOpsTech</a:t>
            </a:r>
            <a:endParaRPr lang="en-US" dirty="0"/>
          </a:p>
        </p:txBody>
      </p:sp>
    </p:spTree>
    <p:extLst>
      <p:ext uri="{BB962C8B-B14F-4D97-AF65-F5344CB8AC3E}">
        <p14:creationId xmlns:p14="http://schemas.microsoft.com/office/powerpoint/2010/main" val="9391237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0AB81-2B95-45CC-A353-35574F521B03}" type="datetimeFigureOut">
              <a:rPr lang="en-US" smtClean="0"/>
              <a:t>5/4/2017</a:t>
            </a:fld>
            <a:endParaRPr lang="en-US"/>
          </a:p>
        </p:txBody>
      </p:sp>
      <p:sp>
        <p:nvSpPr>
          <p:cNvPr id="5" name="Footer Placeholder 4"/>
          <p:cNvSpPr>
            <a:spLocks noGrp="1"/>
          </p:cNvSpPr>
          <p:nvPr>
            <p:ph type="ftr" sz="quarter" idx="11"/>
          </p:nvPr>
        </p:nvSpPr>
        <p:spPr/>
        <p:txBody>
          <a:bodyPr/>
          <a:lstStyle/>
          <a:p>
            <a:r>
              <a:rPr lang="en-US"/>
              <a:t>#IRIOpsTech</a:t>
            </a:r>
            <a:endParaRPr lang="en-US" dirty="0"/>
          </a:p>
        </p:txBody>
      </p:sp>
      <p:sp>
        <p:nvSpPr>
          <p:cNvPr id="6" name="Slide Number Placeholder 5"/>
          <p:cNvSpPr>
            <a:spLocks noGrp="1"/>
          </p:cNvSpPr>
          <p:nvPr>
            <p:ph type="sldNum" sz="quarter" idx="12"/>
          </p:nvPr>
        </p:nvSpPr>
        <p:spPr/>
        <p:txBody>
          <a:bodyPr/>
          <a:lstStyle/>
          <a:p>
            <a:fld id="{6D62DDB6-2B48-4502-9681-2E7E585B073D}" type="slidenum">
              <a:rPr lang="en-US" smtClean="0"/>
              <a:t>‹#›</a:t>
            </a:fld>
            <a:endParaRPr lang="en-US"/>
          </a:p>
        </p:txBody>
      </p:sp>
    </p:spTree>
    <p:extLst>
      <p:ext uri="{BB962C8B-B14F-4D97-AF65-F5344CB8AC3E}">
        <p14:creationId xmlns:p14="http://schemas.microsoft.com/office/powerpoint/2010/main" val="13895208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0AB81-2B95-45CC-A353-35574F521B03}" type="datetimeFigureOut">
              <a:rPr lang="en-US" smtClean="0"/>
              <a:t>5/4/2017</a:t>
            </a:fld>
            <a:endParaRPr lang="en-US"/>
          </a:p>
        </p:txBody>
      </p:sp>
      <p:sp>
        <p:nvSpPr>
          <p:cNvPr id="5" name="Footer Placeholder 4"/>
          <p:cNvSpPr>
            <a:spLocks noGrp="1"/>
          </p:cNvSpPr>
          <p:nvPr>
            <p:ph type="ftr" sz="quarter" idx="11"/>
          </p:nvPr>
        </p:nvSpPr>
        <p:spPr/>
        <p:txBody>
          <a:bodyPr/>
          <a:lstStyle/>
          <a:p>
            <a:r>
              <a:rPr lang="en-US"/>
              <a:t>#IRIOpsTech</a:t>
            </a:r>
            <a:endParaRPr lang="en-US" dirty="0"/>
          </a:p>
        </p:txBody>
      </p:sp>
      <p:sp>
        <p:nvSpPr>
          <p:cNvPr id="6" name="Slide Number Placeholder 5"/>
          <p:cNvSpPr>
            <a:spLocks noGrp="1"/>
          </p:cNvSpPr>
          <p:nvPr>
            <p:ph type="sldNum" sz="quarter" idx="12"/>
          </p:nvPr>
        </p:nvSpPr>
        <p:spPr/>
        <p:txBody>
          <a:bodyPr/>
          <a:lstStyle/>
          <a:p>
            <a:fld id="{6D62DDB6-2B48-4502-9681-2E7E585B073D}" type="slidenum">
              <a:rPr lang="en-US" smtClean="0"/>
              <a:t>‹#›</a:t>
            </a:fld>
            <a:endParaRPr lang="en-US"/>
          </a:p>
        </p:txBody>
      </p:sp>
    </p:spTree>
    <p:extLst>
      <p:ext uri="{BB962C8B-B14F-4D97-AF65-F5344CB8AC3E}">
        <p14:creationId xmlns:p14="http://schemas.microsoft.com/office/powerpoint/2010/main" val="2397390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4319971" y="6491438"/>
            <a:ext cx="504056" cy="254913"/>
          </a:xfrm>
          <a:prstGeom prst="rect">
            <a:avLst/>
          </a:prstGeom>
          <a:noFill/>
          <a:ln>
            <a:noFill/>
          </a:ln>
        </p:spPr>
        <p:txBody>
          <a:bodyPr lIns="91425" tIns="45700" rIns="91425" bIns="45700" anchor="ctr" anchorCtr="0">
            <a:noAutofit/>
          </a:bodyPr>
          <a:lstStyle/>
          <a:p>
            <a:pPr algn="ctr">
              <a:buClr>
                <a:srgbClr val="7F7F7F"/>
              </a:buClr>
              <a:buSzPct val="25000"/>
            </a:pPr>
            <a:fld id="{00000000-1234-1234-1234-123412341234}" type="slidenum">
              <a:rPr lang="en-US" sz="788" b="1" smtClean="0">
                <a:solidFill>
                  <a:srgbClr val="7F7F7F"/>
                </a:solidFill>
                <a:latin typeface="Arial"/>
                <a:ea typeface="Arial"/>
                <a:cs typeface="Arial"/>
                <a:sym typeface="Arial"/>
              </a:rPr>
              <a:pPr algn="ctr">
                <a:buClr>
                  <a:srgbClr val="7F7F7F"/>
                </a:buClr>
                <a:buSzPct val="25000"/>
              </a:pPr>
              <a:t>‹#›</a:t>
            </a:fld>
            <a:endParaRPr lang="en-US" sz="788" b="1">
              <a:solidFill>
                <a:srgbClr val="7F7F7F"/>
              </a:solidFill>
              <a:latin typeface="Arial"/>
              <a:ea typeface="Arial"/>
              <a:cs typeface="Arial"/>
              <a:sym typeface="Arial"/>
            </a:endParaRPr>
          </a:p>
        </p:txBody>
      </p:sp>
      <p:sp>
        <p:nvSpPr>
          <p:cNvPr id="51" name="Shape 51"/>
          <p:cNvSpPr txBox="1">
            <a:spLocks noGrp="1"/>
          </p:cNvSpPr>
          <p:nvPr>
            <p:ph type="title"/>
          </p:nvPr>
        </p:nvSpPr>
        <p:spPr>
          <a:xfrm>
            <a:off x="251522" y="128169"/>
            <a:ext cx="8054279" cy="8689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lvl="1" indent="0">
              <a:spcBef>
                <a:spcPts val="0"/>
              </a:spcBef>
              <a:buFont typeface="Arial"/>
              <a:buNone/>
              <a:defRPr sz="1350"/>
            </a:lvl2pPr>
            <a:lvl3pPr lvl="2" indent="0">
              <a:spcBef>
                <a:spcPts val="0"/>
              </a:spcBef>
              <a:buFont typeface="Arial"/>
              <a:buNone/>
              <a:defRPr sz="1350"/>
            </a:lvl3pPr>
            <a:lvl4pPr lvl="3" indent="0">
              <a:spcBef>
                <a:spcPts val="0"/>
              </a:spcBef>
              <a:buFont typeface="Arial"/>
              <a:buNone/>
              <a:defRPr sz="1350"/>
            </a:lvl4pPr>
            <a:lvl5pPr lvl="4" indent="0">
              <a:spcBef>
                <a:spcPts val="0"/>
              </a:spcBef>
              <a:buFont typeface="Arial"/>
              <a:buNone/>
              <a:defRPr sz="1350"/>
            </a:lvl5pPr>
            <a:lvl6pPr lvl="5" indent="0">
              <a:spcBef>
                <a:spcPts val="0"/>
              </a:spcBef>
              <a:buFont typeface="Arial"/>
              <a:buNone/>
              <a:defRPr sz="1350"/>
            </a:lvl6pPr>
            <a:lvl7pPr lvl="6" indent="0">
              <a:spcBef>
                <a:spcPts val="0"/>
              </a:spcBef>
              <a:buFont typeface="Arial"/>
              <a:buNone/>
              <a:defRPr sz="1350"/>
            </a:lvl7pPr>
            <a:lvl8pPr lvl="7" indent="0">
              <a:spcBef>
                <a:spcPts val="0"/>
              </a:spcBef>
              <a:buFont typeface="Arial"/>
              <a:buNone/>
              <a:defRPr sz="1350"/>
            </a:lvl8pPr>
            <a:lvl9pPr lvl="8" indent="0">
              <a:spcBef>
                <a:spcPts val="0"/>
              </a:spcBef>
              <a:buFont typeface="Arial"/>
              <a:buNone/>
              <a:defRPr sz="1350"/>
            </a:lvl9pPr>
          </a:lstStyle>
          <a:p>
            <a:endParaRPr/>
          </a:p>
        </p:txBody>
      </p:sp>
    </p:spTree>
    <p:extLst>
      <p:ext uri="{BB962C8B-B14F-4D97-AF65-F5344CB8AC3E}">
        <p14:creationId xmlns:p14="http://schemas.microsoft.com/office/powerpoint/2010/main" val="1152376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11"/>
          </p:nvPr>
        </p:nvSpPr>
        <p:spPr/>
        <p:txBody>
          <a:bodyPr/>
          <a:lstStyle/>
          <a:p>
            <a:r>
              <a:rPr lang="en-GB"/>
              <a:t>presentation title - private and confidential.</a:t>
            </a:r>
          </a:p>
        </p:txBody>
      </p:sp>
      <p:sp>
        <p:nvSpPr>
          <p:cNvPr id="7" name="Subtitle 2"/>
          <p:cNvSpPr>
            <a:spLocks noGrp="1"/>
          </p:cNvSpPr>
          <p:nvPr>
            <p:ph type="subTitle" idx="13"/>
          </p:nvPr>
        </p:nvSpPr>
        <p:spPr>
          <a:xfrm>
            <a:off x="252589" y="1073720"/>
            <a:ext cx="7864883" cy="300082"/>
          </a:xfrm>
        </p:spPr>
        <p:txBody>
          <a:bodyPr wrap="square">
            <a:spAutoFit/>
          </a:bodyPr>
          <a:lstStyle>
            <a:lvl1pPr marL="0" indent="0" algn="l">
              <a:buNone/>
              <a:defRPr sz="1350" i="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9" name="Slide Number Placeholder 5"/>
          <p:cNvSpPr>
            <a:spLocks noGrp="1"/>
          </p:cNvSpPr>
          <p:nvPr>
            <p:ph type="sldNum" sz="quarter" idx="4"/>
          </p:nvPr>
        </p:nvSpPr>
        <p:spPr>
          <a:xfrm>
            <a:off x="8335370" y="6282608"/>
            <a:ext cx="543225" cy="365125"/>
          </a:xfrm>
          <a:prstGeom prst="rect">
            <a:avLst/>
          </a:prstGeom>
        </p:spPr>
        <p:txBody>
          <a:bodyPr vert="horz" lIns="0" tIns="0" rIns="0" bIns="0" rtlCol="0" anchor="ctr"/>
          <a:lstStyle>
            <a:lvl1pPr algn="r">
              <a:defRPr sz="750" b="1">
                <a:solidFill>
                  <a:schemeClr val="tx1">
                    <a:tint val="75000"/>
                  </a:schemeClr>
                </a:solidFill>
              </a:defRPr>
            </a:lvl1pPr>
          </a:lstStyle>
          <a:p>
            <a:r>
              <a:rPr lang="en-GB" dirty="0"/>
              <a:t>p</a:t>
            </a:r>
            <a:fld id="{A8B2F76E-E94F-1B47-ACE1-BFCD783CD915}" type="slidenum">
              <a:rPr lang="en-GB" smtClean="0"/>
              <a:pPr/>
              <a:t>‹#›</a:t>
            </a:fld>
            <a:r>
              <a:rPr lang="en-GB" dirty="0"/>
              <a:t>.</a:t>
            </a:r>
          </a:p>
        </p:txBody>
      </p:sp>
    </p:spTree>
    <p:extLst>
      <p:ext uri="{BB962C8B-B14F-4D97-AF65-F5344CB8AC3E}">
        <p14:creationId xmlns:p14="http://schemas.microsoft.com/office/powerpoint/2010/main" val="2906562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628650" y="390770"/>
            <a:ext cx="7886700" cy="524513"/>
          </a:xfrm>
        </p:spPr>
        <p:txBody>
          <a:bodyPr/>
          <a:lstStyle/>
          <a:p>
            <a:r>
              <a:rPr lang="en-US"/>
              <a:t>Click to edit Master title style</a:t>
            </a:r>
          </a:p>
        </p:txBody>
      </p:sp>
    </p:spTree>
    <p:extLst>
      <p:ext uri="{BB962C8B-B14F-4D97-AF65-F5344CB8AC3E}">
        <p14:creationId xmlns:p14="http://schemas.microsoft.com/office/powerpoint/2010/main" val="9220136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0031" y="586617"/>
            <a:ext cx="4556919" cy="375409"/>
          </a:xfrm>
        </p:spPr>
        <p:txBody>
          <a:bodyPr/>
          <a:lstStyle/>
          <a:p>
            <a:r>
              <a:rPr lang="en-US"/>
              <a:t>Click to edit Master title style</a:t>
            </a:r>
            <a:endParaRPr lang="en-GB" dirty="0"/>
          </a:p>
        </p:txBody>
      </p:sp>
      <p:sp>
        <p:nvSpPr>
          <p:cNvPr id="5" name="Footer Placeholder 4"/>
          <p:cNvSpPr>
            <a:spLocks noGrp="1"/>
          </p:cNvSpPr>
          <p:nvPr>
            <p:ph type="ftr" sz="quarter" idx="11"/>
          </p:nvPr>
        </p:nvSpPr>
        <p:spPr/>
        <p:txBody>
          <a:bodyPr/>
          <a:lstStyle/>
          <a:p>
            <a:r>
              <a:rPr lang="en-GB"/>
              <a:t>presentation title - private and confidential.</a:t>
            </a:r>
          </a:p>
        </p:txBody>
      </p:sp>
      <p:sp>
        <p:nvSpPr>
          <p:cNvPr id="7" name="Subtitle 2"/>
          <p:cNvSpPr>
            <a:spLocks noGrp="1"/>
          </p:cNvSpPr>
          <p:nvPr>
            <p:ph type="subTitle" idx="13"/>
          </p:nvPr>
        </p:nvSpPr>
        <p:spPr>
          <a:xfrm>
            <a:off x="252589" y="1073720"/>
            <a:ext cx="4544313" cy="300082"/>
          </a:xfrm>
        </p:spPr>
        <p:txBody>
          <a:bodyPr wrap="square">
            <a:spAutoFit/>
          </a:bodyPr>
          <a:lstStyle>
            <a:lvl1pPr marL="0" indent="0" algn="l">
              <a:buNone/>
              <a:defRPr sz="1350" i="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9" name="Slide Number Placeholder 5"/>
          <p:cNvSpPr>
            <a:spLocks noGrp="1"/>
          </p:cNvSpPr>
          <p:nvPr>
            <p:ph type="sldNum" sz="quarter" idx="4"/>
          </p:nvPr>
        </p:nvSpPr>
        <p:spPr>
          <a:xfrm>
            <a:off x="8335370" y="6282608"/>
            <a:ext cx="543225" cy="365125"/>
          </a:xfrm>
          <a:prstGeom prst="rect">
            <a:avLst/>
          </a:prstGeom>
        </p:spPr>
        <p:txBody>
          <a:bodyPr vert="horz" lIns="0" tIns="0" rIns="0" bIns="0" rtlCol="0" anchor="ctr"/>
          <a:lstStyle>
            <a:lvl1pPr algn="r">
              <a:defRPr sz="750" b="1">
                <a:solidFill>
                  <a:schemeClr val="accent1"/>
                </a:solidFill>
              </a:defRPr>
            </a:lvl1pPr>
          </a:lstStyle>
          <a:p>
            <a:r>
              <a:rPr lang="en-GB"/>
              <a:t>p</a:t>
            </a:r>
            <a:fld id="{A8B2F76E-E94F-1B47-ACE1-BFCD783CD915}" type="slidenum">
              <a:rPr lang="en-GB" smtClean="0"/>
              <a:pPr/>
              <a:t>‹#›</a:t>
            </a:fld>
            <a:r>
              <a:rPr lang="en-GB"/>
              <a:t>.</a:t>
            </a:r>
            <a:endParaRPr lang="en-GB" dirty="0"/>
          </a:p>
        </p:txBody>
      </p:sp>
    </p:spTree>
    <p:extLst>
      <p:ext uri="{BB962C8B-B14F-4D97-AF65-F5344CB8AC3E}">
        <p14:creationId xmlns:p14="http://schemas.microsoft.com/office/powerpoint/2010/main" val="21367471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7_Title Slide">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76022" y="5834754"/>
            <a:ext cx="1674621" cy="365125"/>
          </a:xfrm>
          <a:prstGeom prst="rect">
            <a:avLst/>
          </a:prstGeom>
        </p:spPr>
        <p:txBody>
          <a:bodyPr/>
          <a:lstStyle>
            <a:lvl1pPr algn="l">
              <a:defRPr sz="1650" i="1">
                <a:solidFill>
                  <a:schemeClr val="accent1"/>
                </a:solidFill>
              </a:defRPr>
            </a:lvl1pPr>
          </a:lstStyle>
          <a:p>
            <a:r>
              <a:rPr lang="en-GB"/>
              <a:t>mm/dd/yy.</a:t>
            </a:r>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2644" y="759960"/>
            <a:ext cx="689822" cy="702000"/>
          </a:xfrm>
          <a:prstGeom prst="rect">
            <a:avLst/>
          </a:prstGeom>
        </p:spPr>
      </p:pic>
      <p:sp>
        <p:nvSpPr>
          <p:cNvPr id="6" name="Title 1"/>
          <p:cNvSpPr>
            <a:spLocks noGrp="1"/>
          </p:cNvSpPr>
          <p:nvPr>
            <p:ph type="ctrTitle"/>
          </p:nvPr>
        </p:nvSpPr>
        <p:spPr>
          <a:xfrm>
            <a:off x="576877" y="1939755"/>
            <a:ext cx="8267822" cy="695062"/>
          </a:xfrm>
        </p:spPr>
        <p:txBody>
          <a:bodyPr wrap="square" anchor="t">
            <a:spAutoFit/>
          </a:bodyPr>
          <a:lstStyle>
            <a:lvl1pPr algn="l">
              <a:lnSpc>
                <a:spcPts val="4725"/>
              </a:lnSpc>
              <a:defRPr sz="4050">
                <a:solidFill>
                  <a:schemeClr val="bg1"/>
                </a:solidFill>
              </a:defRPr>
            </a:lvl1pPr>
          </a:lstStyle>
          <a:p>
            <a:r>
              <a:rPr lang="en-US"/>
              <a:t>Click to edit Master title style</a:t>
            </a:r>
            <a:endParaRPr lang="en-GB" dirty="0"/>
          </a:p>
        </p:txBody>
      </p:sp>
      <p:sp>
        <p:nvSpPr>
          <p:cNvPr id="7" name="Subtitle 2"/>
          <p:cNvSpPr>
            <a:spLocks noGrp="1"/>
          </p:cNvSpPr>
          <p:nvPr>
            <p:ph type="subTitle" idx="1"/>
          </p:nvPr>
        </p:nvSpPr>
        <p:spPr>
          <a:xfrm>
            <a:off x="576877" y="3726216"/>
            <a:ext cx="8267822" cy="425758"/>
          </a:xfrm>
        </p:spPr>
        <p:txBody>
          <a:bodyPr wrap="square">
            <a:spAutoFit/>
          </a:bodyPr>
          <a:lstStyle>
            <a:lvl1pPr marL="0" indent="0" algn="l">
              <a:lnSpc>
                <a:spcPts val="2625"/>
              </a:lnSpc>
              <a:buNone/>
              <a:defRPr sz="2625" b="0" i="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2491715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2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GB" dirty="0"/>
          </a:p>
        </p:txBody>
      </p:sp>
      <p:sp>
        <p:nvSpPr>
          <p:cNvPr id="3" name="Content Placeholder 2"/>
          <p:cNvSpPr>
            <a:spLocks noGrp="1"/>
          </p:cNvSpPr>
          <p:nvPr>
            <p:ph idx="1"/>
          </p:nvPr>
        </p:nvSpPr>
        <p:spPr>
          <a:xfrm>
            <a:off x="1172476" y="1536341"/>
            <a:ext cx="3196848" cy="4351338"/>
          </a:xfrm>
        </p:spPr>
        <p:txBody>
          <a:bodyPr/>
          <a:lstStyle>
            <a:lvl3pPr marL="418500" indent="-72629">
              <a:lnSpc>
                <a:spcPct val="110000"/>
              </a:lnSpc>
              <a:tabLst/>
              <a:defRPr/>
            </a:lvl3pPr>
            <a:lvl4pPr marL="0" indent="0">
              <a:lnSpc>
                <a:spcPct val="90000"/>
              </a:lnSpc>
              <a:buNone/>
              <a:tabLst/>
              <a:defRPr sz="900" i="0"/>
            </a:lvl4pPr>
            <a:lvl5pPr marL="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11"/>
          </p:nvPr>
        </p:nvSpPr>
        <p:spPr/>
        <p:txBody>
          <a:bodyPr/>
          <a:lstStyle/>
          <a:p>
            <a:r>
              <a:rPr lang="en-GB"/>
              <a:t>presentation title - private and confidential.</a:t>
            </a:r>
          </a:p>
        </p:txBody>
      </p:sp>
      <p:sp>
        <p:nvSpPr>
          <p:cNvPr id="7" name="Subtitle 2"/>
          <p:cNvSpPr>
            <a:spLocks noGrp="1"/>
          </p:cNvSpPr>
          <p:nvPr>
            <p:ph type="subTitle" idx="13"/>
          </p:nvPr>
        </p:nvSpPr>
        <p:spPr>
          <a:xfrm>
            <a:off x="252589" y="1073720"/>
            <a:ext cx="7864883" cy="300082"/>
          </a:xfrm>
        </p:spPr>
        <p:txBody>
          <a:bodyPr wrap="square">
            <a:spAutoFit/>
          </a:bodyPr>
          <a:lstStyle>
            <a:lvl1pPr marL="0" indent="0" algn="l">
              <a:buNone/>
              <a:defRPr sz="1350" i="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9" name="Slide Number Placeholder 5"/>
          <p:cNvSpPr>
            <a:spLocks noGrp="1"/>
          </p:cNvSpPr>
          <p:nvPr>
            <p:ph type="sldNum" sz="quarter" idx="4"/>
          </p:nvPr>
        </p:nvSpPr>
        <p:spPr>
          <a:xfrm>
            <a:off x="8335370" y="6282608"/>
            <a:ext cx="543225" cy="365125"/>
          </a:xfrm>
          <a:prstGeom prst="rect">
            <a:avLst/>
          </a:prstGeom>
        </p:spPr>
        <p:txBody>
          <a:bodyPr vert="horz" lIns="0" tIns="0" rIns="0" bIns="0" rtlCol="0" anchor="ctr"/>
          <a:lstStyle>
            <a:lvl1pPr algn="r">
              <a:defRPr sz="750" b="1">
                <a:solidFill>
                  <a:schemeClr val="tx1">
                    <a:tint val="75000"/>
                  </a:schemeClr>
                </a:solidFill>
              </a:defRPr>
            </a:lvl1pPr>
          </a:lstStyle>
          <a:p>
            <a:r>
              <a:rPr lang="en-GB" dirty="0"/>
              <a:t>p</a:t>
            </a:r>
            <a:fld id="{A8B2F76E-E94F-1B47-ACE1-BFCD783CD915}" type="slidenum">
              <a:rPr lang="en-GB" smtClean="0"/>
              <a:pPr/>
              <a:t>‹#›</a:t>
            </a:fld>
            <a:r>
              <a:rPr lang="en-GB" dirty="0"/>
              <a:t>.</a:t>
            </a:r>
          </a:p>
        </p:txBody>
      </p:sp>
      <p:sp>
        <p:nvSpPr>
          <p:cNvPr id="12" name="Content Placeholder 2"/>
          <p:cNvSpPr>
            <a:spLocks noGrp="1"/>
          </p:cNvSpPr>
          <p:nvPr>
            <p:ph idx="15"/>
          </p:nvPr>
        </p:nvSpPr>
        <p:spPr>
          <a:xfrm>
            <a:off x="4856074" y="1536341"/>
            <a:ext cx="3196848" cy="4351338"/>
          </a:xfrm>
        </p:spPr>
        <p:txBody>
          <a:bodyPr/>
          <a:lstStyle>
            <a:lvl3pPr marL="418500" indent="-72629">
              <a:lnSpc>
                <a:spcPct val="110000"/>
              </a:lnSpc>
              <a:tabLst/>
              <a:defRPr/>
            </a:lvl3pPr>
            <a:lvl4pPr marL="0" indent="0">
              <a:lnSpc>
                <a:spcPct val="90000"/>
              </a:lnSpc>
              <a:buNone/>
              <a:tabLst/>
              <a:defRPr sz="900" i="0"/>
            </a:lvl4pPr>
            <a:lvl5pPr marL="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3363399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2"/>
            <a:ext cx="2133600" cy="365125"/>
          </a:xfrm>
          <a:prstGeom prst="rect">
            <a:avLst/>
          </a:prstGeom>
        </p:spPr>
        <p:txBody>
          <a:bodyPr/>
          <a:lstStyle/>
          <a:p>
            <a:fld id="{2EE06524-4FF2-421A-81BD-6405B79BB56E}" type="datetime1">
              <a:rPr lang="en-US" smtClean="0"/>
              <a:t>5/4/2017</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r>
              <a:rPr lang="en-US"/>
              <a:t>#IRIOpsTech</a:t>
            </a: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601419B6-5D49-D845-95BE-68F3A41DA1D2}" type="slidenum">
              <a:rPr lang="en-US" smtClean="0"/>
              <a:t>‹#›</a:t>
            </a:fld>
            <a:endParaRPr lang="en-US"/>
          </a:p>
        </p:txBody>
      </p:sp>
    </p:spTree>
    <p:extLst>
      <p:ext uri="{BB962C8B-B14F-4D97-AF65-F5344CB8AC3E}">
        <p14:creationId xmlns:p14="http://schemas.microsoft.com/office/powerpoint/2010/main" val="3605765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harts with strap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0"/>
          </p:nvPr>
        </p:nvSpPr>
        <p:spPr>
          <a:xfrm>
            <a:off x="6364166" y="6369050"/>
            <a:ext cx="2463311" cy="330200"/>
          </a:xfrm>
          <a:prstGeom prst="rect">
            <a:avLst/>
          </a:prstGeom>
        </p:spPr>
        <p:txBody>
          <a:bodyPr/>
          <a:lstStyle>
            <a:lvl1pPr>
              <a:defRPr/>
            </a:lvl1pPr>
          </a:lstStyle>
          <a:p>
            <a:fld id="{09135E13-A625-44ED-9BCE-D35D5B91ED0A}" type="slidenum">
              <a:rPr lang="en-US">
                <a:solidFill>
                  <a:srgbClr val="113388"/>
                </a:solidFill>
              </a:rPr>
              <a:pPr/>
              <a:t>‹#›</a:t>
            </a:fld>
            <a:endParaRPr lang="en-US" dirty="0">
              <a:solidFill>
                <a:srgbClr val="113388"/>
              </a:solidFill>
            </a:endParaRPr>
          </a:p>
        </p:txBody>
      </p:sp>
      <p:sp>
        <p:nvSpPr>
          <p:cNvPr id="6" name="Footer Placeholder 5"/>
          <p:cNvSpPr>
            <a:spLocks noGrp="1"/>
          </p:cNvSpPr>
          <p:nvPr>
            <p:ph type="ftr" sz="quarter" idx="11"/>
          </p:nvPr>
        </p:nvSpPr>
        <p:spPr>
          <a:xfrm>
            <a:off x="320920" y="6381750"/>
            <a:ext cx="7630257" cy="236538"/>
          </a:xfrm>
          <a:prstGeom prst="rect">
            <a:avLst/>
          </a:prstGeom>
        </p:spPr>
        <p:txBody>
          <a:bodyPr/>
          <a:lstStyle>
            <a:lvl1pPr>
              <a:defRPr/>
            </a:lvl1pPr>
          </a:lstStyle>
          <a:p>
            <a:pPr>
              <a:spcBef>
                <a:spcPct val="0"/>
              </a:spcBef>
              <a:spcAft>
                <a:spcPct val="0"/>
              </a:spcAft>
              <a:buClrTx/>
              <a:buFontTx/>
              <a:buNone/>
              <a:tabLst/>
            </a:pPr>
            <a:r>
              <a:rPr lang="en-US" sz="1292" kern="1200" dirty="0">
                <a:solidFill>
                  <a:srgbClr val="000000"/>
                </a:solidFill>
                <a:latin typeface="Arial" charset="0"/>
              </a:rPr>
              <a:t> </a:t>
            </a:r>
          </a:p>
        </p:txBody>
      </p:sp>
      <p:sp>
        <p:nvSpPr>
          <p:cNvPr id="8" name="Content Placeholder 2"/>
          <p:cNvSpPr>
            <a:spLocks noGrp="1"/>
          </p:cNvSpPr>
          <p:nvPr>
            <p:ph idx="1"/>
          </p:nvPr>
        </p:nvSpPr>
        <p:spPr>
          <a:xfrm>
            <a:off x="320921" y="1866553"/>
            <a:ext cx="4142642" cy="381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3"/>
          </p:nvPr>
        </p:nvSpPr>
        <p:spPr>
          <a:xfrm>
            <a:off x="4680439" y="1866553"/>
            <a:ext cx="4142642" cy="381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6" hasCustomPrompt="1"/>
          </p:nvPr>
        </p:nvSpPr>
        <p:spPr>
          <a:xfrm>
            <a:off x="320921" y="1627189"/>
            <a:ext cx="4142642" cy="239364"/>
          </a:xfrm>
        </p:spPr>
        <p:txBody>
          <a:bodyPr/>
          <a:lstStyle>
            <a:lvl1pPr marL="0" indent="0">
              <a:buNone/>
              <a:defRPr>
                <a:solidFill>
                  <a:schemeClr val="tx2"/>
                </a:solidFill>
              </a:defRPr>
            </a:lvl1pPr>
            <a:lvl2pPr marL="169989" indent="0">
              <a:buNone/>
              <a:defRPr/>
            </a:lvl2pPr>
            <a:lvl3pPr marL="329720" indent="0">
              <a:buNone/>
              <a:defRPr/>
            </a:lvl3pPr>
            <a:lvl4pPr marL="493846" indent="0">
              <a:buNone/>
              <a:defRPr/>
            </a:lvl4pPr>
            <a:lvl5pPr marL="659440" indent="0">
              <a:buNone/>
              <a:defRPr/>
            </a:lvl5pPr>
          </a:lstStyle>
          <a:p>
            <a:pPr lvl="0"/>
            <a:r>
              <a:rPr lang="en-US" dirty="0"/>
              <a:t>Click to edit headline</a:t>
            </a:r>
          </a:p>
        </p:txBody>
      </p:sp>
      <p:sp>
        <p:nvSpPr>
          <p:cNvPr id="10" name="Content Placeholder 2"/>
          <p:cNvSpPr>
            <a:spLocks noGrp="1"/>
          </p:cNvSpPr>
          <p:nvPr>
            <p:ph idx="17" hasCustomPrompt="1"/>
          </p:nvPr>
        </p:nvSpPr>
        <p:spPr>
          <a:xfrm>
            <a:off x="4680439" y="1627189"/>
            <a:ext cx="4142642" cy="239364"/>
          </a:xfrm>
        </p:spPr>
        <p:txBody>
          <a:bodyPr/>
          <a:lstStyle>
            <a:lvl1pPr marL="0" indent="0">
              <a:buNone/>
              <a:defRPr>
                <a:solidFill>
                  <a:schemeClr val="tx2"/>
                </a:solidFill>
              </a:defRPr>
            </a:lvl1pPr>
            <a:lvl2pPr marL="169989" indent="0">
              <a:buNone/>
              <a:defRPr/>
            </a:lvl2pPr>
            <a:lvl3pPr marL="329720" indent="0">
              <a:buNone/>
              <a:defRPr/>
            </a:lvl3pPr>
            <a:lvl4pPr marL="493846" indent="0">
              <a:buNone/>
              <a:defRPr/>
            </a:lvl4pPr>
            <a:lvl5pPr marL="659440" indent="0">
              <a:buNone/>
              <a:defRPr/>
            </a:lvl5pPr>
          </a:lstStyle>
          <a:p>
            <a:pPr lvl="0"/>
            <a:r>
              <a:rPr lang="en-US" dirty="0"/>
              <a:t>Click to edit headline</a:t>
            </a:r>
          </a:p>
        </p:txBody>
      </p:sp>
    </p:spTree>
    <p:extLst>
      <p:ext uri="{BB962C8B-B14F-4D97-AF65-F5344CB8AC3E}">
        <p14:creationId xmlns:p14="http://schemas.microsoft.com/office/powerpoint/2010/main" val="451911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p:cNvSpPr>
            <a:spLocks noGrp="1"/>
          </p:cNvSpPr>
          <p:nvPr>
            <p:ph type="ftr" sz="quarter" idx="11"/>
          </p:nvPr>
        </p:nvSpPr>
        <p:spPr>
          <a:xfrm>
            <a:off x="5791200" y="6324600"/>
            <a:ext cx="2895600" cy="365125"/>
          </a:xfrm>
          <a:prstGeom prst="rect">
            <a:avLst/>
          </a:prstGeom>
        </p:spPr>
        <p:txBody>
          <a:bodyPr/>
          <a:lstStyle>
            <a:lvl1pPr algn="r">
              <a:defRPr sz="2000" b="1">
                <a:solidFill>
                  <a:schemeClr val="bg1"/>
                </a:solidFill>
              </a:defRPr>
            </a:lvl1pPr>
          </a:lstStyle>
          <a:p>
            <a:r>
              <a:rPr lang="en-US" dirty="0"/>
              <a:t>#</a:t>
            </a:r>
            <a:r>
              <a:rPr lang="en-US" dirty="0" err="1"/>
              <a:t>IRIOpsTech</a:t>
            </a:r>
            <a:endParaRPr lang="en-US" dirty="0"/>
          </a:p>
        </p:txBody>
      </p:sp>
    </p:spTree>
    <p:extLst>
      <p:ext uri="{BB962C8B-B14F-4D97-AF65-F5344CB8AC3E}">
        <p14:creationId xmlns:p14="http://schemas.microsoft.com/office/powerpoint/2010/main" val="312873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11"/>
          </p:nvPr>
        </p:nvSpPr>
        <p:spPr>
          <a:xfrm>
            <a:off x="5791200" y="6324600"/>
            <a:ext cx="2895600" cy="365125"/>
          </a:xfrm>
          <a:prstGeom prst="rect">
            <a:avLst/>
          </a:prstGeom>
        </p:spPr>
        <p:txBody>
          <a:bodyPr/>
          <a:lstStyle>
            <a:lvl1pPr algn="r">
              <a:defRPr sz="2000" b="1">
                <a:solidFill>
                  <a:schemeClr val="bg1"/>
                </a:solidFill>
              </a:defRPr>
            </a:lvl1pPr>
          </a:lstStyle>
          <a:p>
            <a:r>
              <a:rPr lang="en-US" dirty="0"/>
              <a:t>#</a:t>
            </a:r>
            <a:r>
              <a:rPr lang="en-US" dirty="0" err="1"/>
              <a:t>IRIOpsTech</a:t>
            </a:r>
            <a:endParaRPr lang="en-US" dirty="0"/>
          </a:p>
        </p:txBody>
      </p:sp>
    </p:spTree>
    <p:extLst>
      <p:ext uri="{BB962C8B-B14F-4D97-AF65-F5344CB8AC3E}">
        <p14:creationId xmlns:p14="http://schemas.microsoft.com/office/powerpoint/2010/main" val="374157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4"/>
          <p:cNvSpPr>
            <a:spLocks noGrp="1"/>
          </p:cNvSpPr>
          <p:nvPr>
            <p:ph type="ftr" sz="quarter" idx="11"/>
          </p:nvPr>
        </p:nvSpPr>
        <p:spPr>
          <a:xfrm>
            <a:off x="5791200" y="6324600"/>
            <a:ext cx="2895600" cy="365125"/>
          </a:xfrm>
          <a:prstGeom prst="rect">
            <a:avLst/>
          </a:prstGeom>
        </p:spPr>
        <p:txBody>
          <a:bodyPr/>
          <a:lstStyle>
            <a:lvl1pPr algn="r">
              <a:defRPr sz="2000" b="1">
                <a:solidFill>
                  <a:schemeClr val="bg1"/>
                </a:solidFill>
              </a:defRPr>
            </a:lvl1pPr>
          </a:lstStyle>
          <a:p>
            <a:r>
              <a:rPr lang="en-US" dirty="0"/>
              <a:t>#</a:t>
            </a:r>
            <a:r>
              <a:rPr lang="en-US" dirty="0" err="1"/>
              <a:t>IRIOpsTech</a:t>
            </a:r>
            <a:endParaRPr lang="en-US" dirty="0"/>
          </a:p>
        </p:txBody>
      </p:sp>
    </p:spTree>
    <p:extLst>
      <p:ext uri="{BB962C8B-B14F-4D97-AF65-F5344CB8AC3E}">
        <p14:creationId xmlns:p14="http://schemas.microsoft.com/office/powerpoint/2010/main" val="45642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791200" y="6324600"/>
            <a:ext cx="2895600" cy="365125"/>
          </a:xfrm>
          <a:prstGeom prst="rect">
            <a:avLst/>
          </a:prstGeom>
        </p:spPr>
        <p:txBody>
          <a:bodyPr/>
          <a:lstStyle>
            <a:lvl1pPr algn="r">
              <a:defRPr sz="2000" b="1">
                <a:solidFill>
                  <a:schemeClr val="bg1"/>
                </a:solidFill>
              </a:defRPr>
            </a:lvl1pPr>
          </a:lstStyle>
          <a:p>
            <a:r>
              <a:rPr lang="en-US" dirty="0"/>
              <a:t>#</a:t>
            </a:r>
            <a:r>
              <a:rPr lang="en-US" dirty="0" err="1"/>
              <a:t>IRIOpsTech</a:t>
            </a:r>
            <a:endParaRPr lang="en-US" dirty="0"/>
          </a:p>
        </p:txBody>
      </p:sp>
    </p:spTree>
    <p:extLst>
      <p:ext uri="{BB962C8B-B14F-4D97-AF65-F5344CB8AC3E}">
        <p14:creationId xmlns:p14="http://schemas.microsoft.com/office/powerpoint/2010/main" val="407028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Footer Placeholder 4"/>
          <p:cNvSpPr>
            <a:spLocks noGrp="1"/>
          </p:cNvSpPr>
          <p:nvPr>
            <p:ph type="ftr" sz="quarter" idx="11"/>
          </p:nvPr>
        </p:nvSpPr>
        <p:spPr>
          <a:xfrm>
            <a:off x="5791200" y="6324600"/>
            <a:ext cx="2895600" cy="365125"/>
          </a:xfrm>
          <a:prstGeom prst="rect">
            <a:avLst/>
          </a:prstGeom>
        </p:spPr>
        <p:txBody>
          <a:bodyPr/>
          <a:lstStyle>
            <a:lvl1pPr algn="r">
              <a:defRPr sz="2000" b="1">
                <a:solidFill>
                  <a:schemeClr val="bg1"/>
                </a:solidFill>
              </a:defRPr>
            </a:lvl1pPr>
          </a:lstStyle>
          <a:p>
            <a:r>
              <a:rPr lang="en-US" dirty="0"/>
              <a:t>#</a:t>
            </a:r>
            <a:r>
              <a:rPr lang="en-US" dirty="0" err="1"/>
              <a:t>IRIOpsTech</a:t>
            </a:r>
            <a:endParaRPr lang="en-US" dirty="0"/>
          </a:p>
        </p:txBody>
      </p:sp>
    </p:spTree>
    <p:extLst>
      <p:ext uri="{BB962C8B-B14F-4D97-AF65-F5344CB8AC3E}">
        <p14:creationId xmlns:p14="http://schemas.microsoft.com/office/powerpoint/2010/main" val="3306628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Footer Placeholder 4"/>
          <p:cNvSpPr>
            <a:spLocks noGrp="1"/>
          </p:cNvSpPr>
          <p:nvPr>
            <p:ph type="ftr" sz="quarter" idx="11"/>
          </p:nvPr>
        </p:nvSpPr>
        <p:spPr>
          <a:xfrm>
            <a:off x="5791200" y="6324600"/>
            <a:ext cx="2895600" cy="365125"/>
          </a:xfrm>
          <a:prstGeom prst="rect">
            <a:avLst/>
          </a:prstGeom>
        </p:spPr>
        <p:txBody>
          <a:bodyPr/>
          <a:lstStyle>
            <a:lvl1pPr algn="r">
              <a:defRPr sz="2000" b="1">
                <a:solidFill>
                  <a:schemeClr val="bg1"/>
                </a:solidFill>
              </a:defRPr>
            </a:lvl1pPr>
          </a:lstStyle>
          <a:p>
            <a:r>
              <a:rPr lang="en-US" dirty="0"/>
              <a:t>#</a:t>
            </a:r>
            <a:r>
              <a:rPr lang="en-US" dirty="0" err="1"/>
              <a:t>IRIOpsTech</a:t>
            </a:r>
            <a:endParaRPr lang="en-US" dirty="0"/>
          </a:p>
        </p:txBody>
      </p:sp>
    </p:spTree>
    <p:extLst>
      <p:ext uri="{BB962C8B-B14F-4D97-AF65-F5344CB8AC3E}">
        <p14:creationId xmlns:p14="http://schemas.microsoft.com/office/powerpoint/2010/main" val="716219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5.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142240" y="4953000"/>
            <a:ext cx="251460" cy="1879600"/>
          </a:xfrm>
          <a:prstGeom prst="rect">
            <a:avLst/>
          </a:prstGeom>
          <a:solidFill>
            <a:srgbClr val="38ECE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a:p>
        </p:txBody>
      </p:sp>
      <p:sp>
        <p:nvSpPr>
          <p:cNvPr id="17" name="Rectangle 16"/>
          <p:cNvSpPr/>
          <p:nvPr userDrawn="1"/>
        </p:nvSpPr>
        <p:spPr>
          <a:xfrm>
            <a:off x="0" y="4775200"/>
            <a:ext cx="228600" cy="2057400"/>
          </a:xfrm>
          <a:prstGeom prst="rect">
            <a:avLst/>
          </a:prstGeom>
          <a:solidFill>
            <a:srgbClr val="08A89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6" name="Rectangle 15"/>
          <p:cNvSpPr/>
          <p:nvPr userDrawn="1"/>
        </p:nvSpPr>
        <p:spPr>
          <a:xfrm>
            <a:off x="0" y="6096000"/>
            <a:ext cx="9144000" cy="762000"/>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990600"/>
            <a:ext cx="228600" cy="2286000"/>
          </a:xfrm>
          <a:prstGeom prst="rect">
            <a:avLst/>
          </a:prstGeom>
          <a:solidFill>
            <a:srgbClr val="9F1F6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0" y="-91440"/>
            <a:ext cx="228600" cy="1143000"/>
          </a:xfrm>
          <a:prstGeom prst="rect">
            <a:avLst/>
          </a:prstGeom>
          <a:solidFill>
            <a:srgbClr val="E062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0" y="2514600"/>
            <a:ext cx="228600" cy="2286000"/>
          </a:xfrm>
          <a:prstGeom prst="rect">
            <a:avLst/>
          </a:prstGeom>
          <a:solidFill>
            <a:srgbClr val="881A5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4953000" y="0"/>
            <a:ext cx="2209800" cy="190500"/>
          </a:xfrm>
          <a:prstGeom prst="rect">
            <a:avLst/>
          </a:prstGeom>
          <a:solidFill>
            <a:srgbClr val="71665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3505200" y="0"/>
            <a:ext cx="2209800" cy="190500"/>
          </a:xfrm>
          <a:prstGeom prst="rect">
            <a:avLst/>
          </a:prstGeom>
          <a:solidFill>
            <a:srgbClr val="8D7F6D"/>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6934200" y="0"/>
            <a:ext cx="2209800" cy="190500"/>
          </a:xfrm>
          <a:prstGeom prst="rect">
            <a:avLst/>
          </a:prstGeom>
          <a:solidFill>
            <a:srgbClr val="5D544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8915400" y="1234440"/>
            <a:ext cx="228600" cy="2286000"/>
          </a:xfrm>
          <a:prstGeom prst="rect">
            <a:avLst/>
          </a:prstGeom>
          <a:solidFill>
            <a:srgbClr val="D7DF2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8915400" y="190500"/>
            <a:ext cx="228600" cy="1104900"/>
          </a:xfrm>
          <a:prstGeom prst="rect">
            <a:avLst/>
          </a:prstGeom>
          <a:solidFill>
            <a:srgbClr val="E3E9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8915400" y="2758440"/>
            <a:ext cx="228600" cy="3337560"/>
          </a:xfrm>
          <a:prstGeom prst="rect">
            <a:avLst/>
          </a:prstGeom>
          <a:solidFill>
            <a:srgbClr val="C5CD1D"/>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2050" name="Picture 2" descr="M:\Confernce Planning  Shared Documents\2017\Ops and Tech\Logo\ONT17_banner_550x70.png"/>
          <p:cNvPicPr>
            <a:picLocks noChangeAspect="1" noChangeArrowheads="1"/>
          </p:cNvPicPr>
          <p:nvPr userDrawn="1"/>
        </p:nvPicPr>
        <p:blipFill>
          <a:blip r:embed="rId22" cstate="email">
            <a:extLst>
              <a:ext uri="{28A0092B-C50C-407E-A947-70E740481C1C}">
                <a14:useLocalDpi xmlns:a14="http://schemas.microsoft.com/office/drawing/2010/main"/>
              </a:ext>
            </a:extLst>
          </a:blip>
          <a:srcRect/>
          <a:stretch>
            <a:fillRect/>
          </a:stretch>
        </p:blipFill>
        <p:spPr bwMode="auto">
          <a:xfrm>
            <a:off x="152400" y="6286500"/>
            <a:ext cx="3591470" cy="457200"/>
          </a:xfrm>
          <a:prstGeom prst="rect">
            <a:avLst/>
          </a:prstGeom>
          <a:noFill/>
          <a:extLst>
            <a:ext uri="{909E8E84-426E-40DD-AFC4-6F175D3DCCD1}">
              <a14:hiddenFill xmlns:a14="http://schemas.microsoft.com/office/drawing/2010/main">
                <a:solidFill>
                  <a:srgbClr val="FFFFFF"/>
                </a:solidFill>
              </a14:hiddenFill>
            </a:ext>
          </a:extLst>
        </p:spPr>
      </p:pic>
      <p:sp>
        <p:nvSpPr>
          <p:cNvPr id="20" name="Footer Placeholder 4"/>
          <p:cNvSpPr>
            <a:spLocks noGrp="1"/>
          </p:cNvSpPr>
          <p:nvPr>
            <p:ph type="ftr" sz="quarter" idx="3"/>
          </p:nvPr>
        </p:nvSpPr>
        <p:spPr>
          <a:xfrm>
            <a:off x="5791200" y="6324600"/>
            <a:ext cx="2895600" cy="365125"/>
          </a:xfrm>
          <a:prstGeom prst="rect">
            <a:avLst/>
          </a:prstGeom>
        </p:spPr>
        <p:txBody>
          <a:bodyPr/>
          <a:lstStyle>
            <a:lvl1pPr algn="r">
              <a:defRPr sz="2000" b="1">
                <a:solidFill>
                  <a:schemeClr val="bg1"/>
                </a:solidFill>
              </a:defRPr>
            </a:lvl1pPr>
          </a:lstStyle>
          <a:p>
            <a:r>
              <a:rPr lang="en-US" dirty="0"/>
              <a:t>#</a:t>
            </a:r>
            <a:r>
              <a:rPr lang="en-US" dirty="0" err="1"/>
              <a:t>IRIOpsTech</a:t>
            </a:r>
            <a:endParaRPr lang="en-US" dirty="0"/>
          </a:p>
        </p:txBody>
      </p:sp>
    </p:spTree>
    <p:extLst>
      <p:ext uri="{BB962C8B-B14F-4D97-AF65-F5344CB8AC3E}">
        <p14:creationId xmlns:p14="http://schemas.microsoft.com/office/powerpoint/2010/main" val="2748981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560AB81-2B95-45CC-A353-35574F521B03}" type="datetimeFigureOut">
              <a:rPr lang="en-US" smtClean="0"/>
              <a:t>5/4/2017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#IRIOpsTech</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62DDB6-2B48-4502-9681-2E7E585B073D}" type="slidenum">
              <a:rPr lang="en-US" smtClean="0"/>
              <a:t>‹#›</a:t>
            </a:fld>
            <a:endParaRPr lang="en-US"/>
          </a:p>
        </p:txBody>
      </p:sp>
      <p:sp>
        <p:nvSpPr>
          <p:cNvPr id="7" name="Rectangle 6"/>
          <p:cNvSpPr/>
          <p:nvPr userDrawn="1"/>
        </p:nvSpPr>
        <p:spPr>
          <a:xfrm>
            <a:off x="142240" y="4953000"/>
            <a:ext cx="251460" cy="1879600"/>
          </a:xfrm>
          <a:prstGeom prst="rect">
            <a:avLst/>
          </a:prstGeom>
          <a:solidFill>
            <a:srgbClr val="38ECE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a:p>
        </p:txBody>
      </p:sp>
      <p:sp>
        <p:nvSpPr>
          <p:cNvPr id="8" name="Rectangle 7"/>
          <p:cNvSpPr/>
          <p:nvPr userDrawn="1"/>
        </p:nvSpPr>
        <p:spPr>
          <a:xfrm>
            <a:off x="0" y="4775200"/>
            <a:ext cx="228600" cy="2057400"/>
          </a:xfrm>
          <a:prstGeom prst="rect">
            <a:avLst/>
          </a:prstGeom>
          <a:solidFill>
            <a:srgbClr val="08A89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9" name="Rectangle 8"/>
          <p:cNvSpPr/>
          <p:nvPr userDrawn="1"/>
        </p:nvSpPr>
        <p:spPr>
          <a:xfrm>
            <a:off x="0" y="6096000"/>
            <a:ext cx="9144000" cy="762000"/>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Rectangle 9"/>
          <p:cNvSpPr/>
          <p:nvPr userDrawn="1"/>
        </p:nvSpPr>
        <p:spPr>
          <a:xfrm>
            <a:off x="0" y="990600"/>
            <a:ext cx="228600" cy="2286000"/>
          </a:xfrm>
          <a:prstGeom prst="rect">
            <a:avLst/>
          </a:prstGeom>
          <a:solidFill>
            <a:srgbClr val="9F1F6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0" y="-91440"/>
            <a:ext cx="228600" cy="1143000"/>
          </a:xfrm>
          <a:prstGeom prst="rect">
            <a:avLst/>
          </a:prstGeom>
          <a:solidFill>
            <a:srgbClr val="E062A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0" y="2514600"/>
            <a:ext cx="228600" cy="2286000"/>
          </a:xfrm>
          <a:prstGeom prst="rect">
            <a:avLst/>
          </a:prstGeom>
          <a:solidFill>
            <a:srgbClr val="881A5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4953000" y="0"/>
            <a:ext cx="2209800" cy="190500"/>
          </a:xfrm>
          <a:prstGeom prst="rect">
            <a:avLst/>
          </a:prstGeom>
          <a:solidFill>
            <a:srgbClr val="71665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3505200" y="0"/>
            <a:ext cx="2209800" cy="190500"/>
          </a:xfrm>
          <a:prstGeom prst="rect">
            <a:avLst/>
          </a:prstGeom>
          <a:solidFill>
            <a:srgbClr val="8D7F6D"/>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6934200" y="0"/>
            <a:ext cx="2209800" cy="190500"/>
          </a:xfrm>
          <a:prstGeom prst="rect">
            <a:avLst/>
          </a:prstGeom>
          <a:solidFill>
            <a:srgbClr val="5D544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8915400" y="1234440"/>
            <a:ext cx="228600" cy="2286000"/>
          </a:xfrm>
          <a:prstGeom prst="rect">
            <a:avLst/>
          </a:prstGeom>
          <a:solidFill>
            <a:srgbClr val="D7DF2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8915400" y="190500"/>
            <a:ext cx="228600" cy="1104900"/>
          </a:xfrm>
          <a:prstGeom prst="rect">
            <a:avLst/>
          </a:prstGeom>
          <a:solidFill>
            <a:srgbClr val="E3E9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8915400" y="2758440"/>
            <a:ext cx="228600" cy="3337560"/>
          </a:xfrm>
          <a:prstGeom prst="rect">
            <a:avLst/>
          </a:prstGeom>
          <a:solidFill>
            <a:srgbClr val="C5CD1D"/>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9" name="Picture 2" descr="M:\Confernce Planning  Shared Documents\2017\Ops and Tech\Logo\ONT17_banner_550x70.png"/>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152400" y="6286500"/>
            <a:ext cx="359147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479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3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jpeg"/><Relationship Id="rId1" Type="http://schemas.openxmlformats.org/officeDocument/2006/relationships/slideLayout" Target="../slideLayouts/slideLayout13.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png"/><Relationship Id="rId10" Type="http://schemas.openxmlformats.org/officeDocument/2006/relationships/image" Target="../media/image60.gif"/><Relationship Id="rId4" Type="http://schemas.openxmlformats.org/officeDocument/2006/relationships/image" Target="../media/image54.jpeg"/><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71.tiff"/><Relationship Id="rId3" Type="http://schemas.openxmlformats.org/officeDocument/2006/relationships/image" Target="../media/image66.tiff"/><Relationship Id="rId7" Type="http://schemas.openxmlformats.org/officeDocument/2006/relationships/image" Target="../media/image70.tiff"/><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69.tiff"/><Relationship Id="rId5" Type="http://schemas.openxmlformats.org/officeDocument/2006/relationships/image" Target="../media/image68.tiff"/><Relationship Id="rId10" Type="http://schemas.openxmlformats.org/officeDocument/2006/relationships/image" Target="../media/image73.tiff"/><Relationship Id="rId4" Type="http://schemas.openxmlformats.org/officeDocument/2006/relationships/image" Target="../media/image67.tiff"/><Relationship Id="rId9" Type="http://schemas.openxmlformats.org/officeDocument/2006/relationships/image" Target="../media/image7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gif"/><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QuickStyle" Target="../diagrams/quickStyle1.xml"/><Relationship Id="rId11" Type="http://schemas.openxmlformats.org/officeDocument/2006/relationships/image" Target="../media/image15.png"/><Relationship Id="rId5" Type="http://schemas.openxmlformats.org/officeDocument/2006/relationships/diagramLayout" Target="../diagrams/layout1.xml"/><Relationship Id="rId10" Type="http://schemas.openxmlformats.org/officeDocument/2006/relationships/image" Target="../media/image14.png"/><Relationship Id="rId4" Type="http://schemas.openxmlformats.org/officeDocument/2006/relationships/diagramData" Target="../diagrams/data1.xml"/><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200400"/>
            <a:ext cx="9144000" cy="1981200"/>
          </a:xfrm>
        </p:spPr>
        <p:txBody>
          <a:bodyPr>
            <a:normAutofit fontScale="90000"/>
          </a:bodyPr>
          <a:lstStyle/>
          <a:p>
            <a:r>
              <a:rPr lang="en-US" dirty="0"/>
              <a:t>R3: Redefining the Foundations of Finance </a:t>
            </a:r>
            <a:r>
              <a:rPr lang="en-US" dirty="0" err="1"/>
              <a:t>Blockchain</a:t>
            </a:r>
            <a:r>
              <a:rPr lang="en-US" dirty="0"/>
              <a:t>/Distributed Ledger Technology</a:t>
            </a:r>
          </a:p>
        </p:txBody>
      </p:sp>
    </p:spTree>
    <p:extLst>
      <p:ext uri="{BB962C8B-B14F-4D97-AF65-F5344CB8AC3E}">
        <p14:creationId xmlns:p14="http://schemas.microsoft.com/office/powerpoint/2010/main" val="1792795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29" y="764077"/>
            <a:ext cx="7886700" cy="281557"/>
          </a:xfrm>
        </p:spPr>
        <p:txBody>
          <a:bodyPr>
            <a:noAutofit/>
          </a:bodyPr>
          <a:lstStyle/>
          <a:p>
            <a:r>
              <a:rPr lang="en-US" sz="3500" dirty="0">
                <a:solidFill>
                  <a:schemeClr val="tx2"/>
                </a:solidFill>
              </a:rPr>
              <a:t>Distributed Ledgers at a Glance</a:t>
            </a:r>
            <a:r>
              <a:rPr lang="en-US" sz="3500" dirty="0"/>
              <a:t>.</a:t>
            </a:r>
            <a:endParaRPr lang="en-US" sz="3500" dirty="0">
              <a:solidFill>
                <a:schemeClr val="tx2"/>
              </a:solidFill>
            </a:endParaRPr>
          </a:p>
        </p:txBody>
      </p:sp>
      <p:pic>
        <p:nvPicPr>
          <p:cNvPr id="1026" name="Picture 2" descr="Image result for lock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98494" y="1752128"/>
            <a:ext cx="542345" cy="78982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391503" y="1819620"/>
            <a:ext cx="3618402" cy="65483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Cryptography </a:t>
            </a:r>
            <a:r>
              <a:rPr lang="en-US" sz="1200" dirty="0"/>
              <a:t>to ensure identity authentication for each transaction</a:t>
            </a:r>
            <a:endParaRPr lang="en-US" sz="1200" b="1" dirty="0"/>
          </a:p>
        </p:txBody>
      </p:sp>
      <p:sp>
        <p:nvSpPr>
          <p:cNvPr id="8" name="Rounded Rectangle 7"/>
          <p:cNvSpPr/>
          <p:nvPr/>
        </p:nvSpPr>
        <p:spPr>
          <a:xfrm>
            <a:off x="5391503" y="2531059"/>
            <a:ext cx="3618402" cy="65483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Non-repudiation/immutability </a:t>
            </a:r>
            <a:r>
              <a:rPr lang="en-US" sz="1200" dirty="0">
                <a:solidFill>
                  <a:schemeClr val="bg1"/>
                </a:solidFill>
              </a:rPr>
              <a:t>to preserve integrity of data and create an audit trail </a:t>
            </a:r>
          </a:p>
        </p:txBody>
      </p:sp>
      <p:sp>
        <p:nvSpPr>
          <p:cNvPr id="9" name="Rounded Rectangle 8"/>
          <p:cNvSpPr/>
          <p:nvPr/>
        </p:nvSpPr>
        <p:spPr>
          <a:xfrm>
            <a:off x="5391503" y="3242497"/>
            <a:ext cx="3618402" cy="65483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Smart contracts</a:t>
            </a:r>
            <a:r>
              <a:rPr lang="en-US" sz="1200" dirty="0"/>
              <a:t> for the automatic execution of business logic when certain criteria are met</a:t>
            </a:r>
            <a:endParaRPr lang="en-US" sz="1200" b="1" dirty="0"/>
          </a:p>
        </p:txBody>
      </p:sp>
      <p:sp>
        <p:nvSpPr>
          <p:cNvPr id="10" name="Rounded Rectangle 9"/>
          <p:cNvSpPr/>
          <p:nvPr/>
        </p:nvSpPr>
        <p:spPr>
          <a:xfrm>
            <a:off x="5391503" y="3953936"/>
            <a:ext cx="3618402" cy="65483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Shared ledger</a:t>
            </a:r>
            <a:r>
              <a:rPr lang="en-US" sz="1200" dirty="0">
                <a:solidFill>
                  <a:schemeClr val="bg1"/>
                </a:solidFill>
              </a:rPr>
              <a:t> so each participant sees the same view of the same data, updated in real time, subject to </a:t>
            </a:r>
            <a:r>
              <a:rPr lang="en-US" sz="1200" dirty="0" err="1">
                <a:solidFill>
                  <a:schemeClr val="bg1"/>
                </a:solidFill>
              </a:rPr>
              <a:t>permissioning</a:t>
            </a:r>
            <a:endParaRPr lang="en-US" sz="1200" b="1" dirty="0">
              <a:solidFill>
                <a:schemeClr val="bg1"/>
              </a:solidFill>
            </a:endParaRPr>
          </a:p>
        </p:txBody>
      </p:sp>
      <p:sp>
        <p:nvSpPr>
          <p:cNvPr id="11" name="Rounded Rectangle 10"/>
          <p:cNvSpPr/>
          <p:nvPr/>
        </p:nvSpPr>
        <p:spPr>
          <a:xfrm>
            <a:off x="5391503" y="4665374"/>
            <a:ext cx="3618402" cy="65483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Distributed consensus</a:t>
            </a:r>
            <a:r>
              <a:rPr lang="en-US" sz="1200" dirty="0">
                <a:solidFill>
                  <a:schemeClr val="bg1"/>
                </a:solidFill>
              </a:rPr>
              <a:t> to ensure the state of the ledger represents the agreed-upon truth of all stakeholders</a:t>
            </a:r>
            <a:endParaRPr lang="en-US" sz="1200" b="1" dirty="0">
              <a:solidFill>
                <a:schemeClr val="bg1"/>
              </a:solidFill>
            </a:endParaRPr>
          </a:p>
        </p:txBody>
      </p:sp>
      <p:pic>
        <p:nvPicPr>
          <p:cNvPr id="1032" name="Picture 8" descr="Image result for sparkling diamond clipart"/>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642715" y="2531526"/>
            <a:ext cx="653903" cy="6539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ign contract icon"/>
          <p:cNvPicPr>
            <a:picLocks noChangeAspect="1" noChangeArrowheads="1"/>
          </p:cNvPicPr>
          <p:nvPr/>
        </p:nvPicPr>
        <p:blipFill>
          <a:blip r:embed="rId5"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4670644" y="3267814"/>
            <a:ext cx="598046" cy="5980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82554" y="3994243"/>
            <a:ext cx="574223" cy="574223"/>
          </a:xfrm>
          <a:prstGeom prst="rect">
            <a:avLst/>
          </a:prstGeom>
          <a:solidFill>
            <a:sysClr val="window" lastClr="FFFFFF"/>
          </a:solidFill>
        </p:spPr>
      </p:pic>
      <p:pic>
        <p:nvPicPr>
          <p:cNvPr id="1038" name="Picture 14" descr="Image result for agreement clipart"/>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627384" y="4650511"/>
            <a:ext cx="684563" cy="684563"/>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29829" y="1871669"/>
            <a:ext cx="3594099" cy="3463405"/>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p:cNvSpPr/>
          <p:nvPr/>
        </p:nvSpPr>
        <p:spPr>
          <a:xfrm>
            <a:off x="653865" y="2472755"/>
            <a:ext cx="2970330" cy="286231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1279204" y="2058328"/>
            <a:ext cx="1719653" cy="276999"/>
          </a:xfrm>
          <a:prstGeom prst="rect">
            <a:avLst/>
          </a:prstGeom>
          <a:noFill/>
        </p:spPr>
        <p:txBody>
          <a:bodyPr wrap="square" rtlCol="0">
            <a:spAutoFit/>
          </a:bodyPr>
          <a:lstStyle/>
          <a:p>
            <a:pPr algn="ctr"/>
            <a:r>
              <a:rPr lang="en-US" sz="1200" b="1" dirty="0">
                <a:solidFill>
                  <a:schemeClr val="bg1"/>
                </a:solidFill>
              </a:rPr>
              <a:t>Ledgers</a:t>
            </a:r>
          </a:p>
        </p:txBody>
      </p:sp>
      <p:sp>
        <p:nvSpPr>
          <p:cNvPr id="23" name="Oval 22"/>
          <p:cNvSpPr/>
          <p:nvPr/>
        </p:nvSpPr>
        <p:spPr>
          <a:xfrm>
            <a:off x="911621" y="2969522"/>
            <a:ext cx="2454818" cy="23655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1216860" y="3557800"/>
            <a:ext cx="1844341" cy="17772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p:cNvSpPr txBox="1"/>
          <p:nvPr/>
        </p:nvSpPr>
        <p:spPr>
          <a:xfrm>
            <a:off x="1428430" y="2508088"/>
            <a:ext cx="1421201" cy="276999"/>
          </a:xfrm>
          <a:prstGeom prst="rect">
            <a:avLst/>
          </a:prstGeom>
          <a:noFill/>
        </p:spPr>
        <p:txBody>
          <a:bodyPr wrap="square" rtlCol="0">
            <a:spAutoFit/>
          </a:bodyPr>
          <a:lstStyle/>
          <a:p>
            <a:pPr algn="ctr"/>
            <a:r>
              <a:rPr lang="en-US" sz="1200" b="1" dirty="0">
                <a:solidFill>
                  <a:schemeClr val="bg1"/>
                </a:solidFill>
              </a:rPr>
              <a:t>Distributed Ledgers</a:t>
            </a:r>
          </a:p>
        </p:txBody>
      </p:sp>
      <p:sp>
        <p:nvSpPr>
          <p:cNvPr id="26" name="TextBox 25"/>
          <p:cNvSpPr txBox="1"/>
          <p:nvPr/>
        </p:nvSpPr>
        <p:spPr>
          <a:xfrm>
            <a:off x="1428430" y="3183091"/>
            <a:ext cx="1421201" cy="276999"/>
          </a:xfrm>
          <a:prstGeom prst="rect">
            <a:avLst/>
          </a:prstGeom>
          <a:noFill/>
        </p:spPr>
        <p:txBody>
          <a:bodyPr wrap="square" rtlCol="0">
            <a:spAutoFit/>
          </a:bodyPr>
          <a:lstStyle/>
          <a:p>
            <a:pPr algn="ctr"/>
            <a:r>
              <a:rPr lang="en-US" sz="1200" b="1" dirty="0">
                <a:solidFill>
                  <a:schemeClr val="bg1"/>
                </a:solidFill>
              </a:rPr>
              <a:t>Blockchains</a:t>
            </a:r>
          </a:p>
        </p:txBody>
      </p:sp>
      <p:sp>
        <p:nvSpPr>
          <p:cNvPr id="27" name="TextBox 26"/>
          <p:cNvSpPr txBox="1"/>
          <p:nvPr/>
        </p:nvSpPr>
        <p:spPr>
          <a:xfrm>
            <a:off x="1357370" y="4310275"/>
            <a:ext cx="1563320" cy="276999"/>
          </a:xfrm>
          <a:prstGeom prst="rect">
            <a:avLst/>
          </a:prstGeom>
          <a:noFill/>
        </p:spPr>
        <p:txBody>
          <a:bodyPr wrap="square" rtlCol="0">
            <a:spAutoFit/>
          </a:bodyPr>
          <a:lstStyle/>
          <a:p>
            <a:pPr algn="ctr"/>
            <a:r>
              <a:rPr lang="en-US" sz="1200" b="1" dirty="0">
                <a:solidFill>
                  <a:schemeClr val="bg1"/>
                </a:solidFill>
              </a:rPr>
              <a:t>Cryptocurrency</a:t>
            </a:r>
          </a:p>
        </p:txBody>
      </p:sp>
      <p:sp>
        <p:nvSpPr>
          <p:cNvPr id="5" name="Left Bracket 4"/>
          <p:cNvSpPr/>
          <p:nvPr/>
        </p:nvSpPr>
        <p:spPr>
          <a:xfrm>
            <a:off x="4425884" y="1752128"/>
            <a:ext cx="84842" cy="3568085"/>
          </a:xfrm>
          <a:prstGeom prst="leftBracket">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 name="Right Arrow 11"/>
          <p:cNvSpPr/>
          <p:nvPr/>
        </p:nvSpPr>
        <p:spPr>
          <a:xfrm>
            <a:off x="2970577" y="2851019"/>
            <a:ext cx="1427027" cy="261594"/>
          </a:xfrm>
          <a:prstGeom prst="rightArrow">
            <a:avLst/>
          </a:prstGeom>
          <a:solidFill>
            <a:schemeClr val="tx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29" name="Footer Placeholder 4"/>
          <p:cNvSpPr>
            <a:spLocks noGrp="1"/>
          </p:cNvSpPr>
          <p:nvPr>
            <p:ph type="ftr" sz="quarter" idx="4294967295"/>
          </p:nvPr>
        </p:nvSpPr>
        <p:spPr>
          <a:xfrm>
            <a:off x="1172476" y="5648419"/>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155131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565" y="1033714"/>
            <a:ext cx="7886700" cy="281557"/>
          </a:xfrm>
        </p:spPr>
        <p:txBody>
          <a:bodyPr>
            <a:noAutofit/>
          </a:bodyPr>
          <a:lstStyle/>
          <a:p>
            <a:r>
              <a:rPr lang="en-US" sz="3500" dirty="0">
                <a:solidFill>
                  <a:schemeClr val="tx2"/>
                </a:solidFill>
              </a:rPr>
              <a:t>The Significant Evolutionary Step of DLT</a:t>
            </a:r>
            <a:r>
              <a:rPr lang="en-US" sz="3500" dirty="0">
                <a:solidFill>
                  <a:schemeClr val="tx1"/>
                </a:solidFill>
              </a:rPr>
              <a:t>.</a:t>
            </a:r>
            <a:r>
              <a:rPr lang="en-US" sz="3500" dirty="0">
                <a:solidFill>
                  <a:schemeClr val="tx2"/>
                </a:solidFill>
              </a:rPr>
              <a:t> </a:t>
            </a:r>
          </a:p>
        </p:txBody>
      </p:sp>
      <p:sp>
        <p:nvSpPr>
          <p:cNvPr id="7" name="Slide Number Placeholder 6"/>
          <p:cNvSpPr>
            <a:spLocks noGrp="1"/>
          </p:cNvSpPr>
          <p:nvPr>
            <p:ph type="sldNum" sz="quarter" idx="4"/>
          </p:nvPr>
        </p:nvSpPr>
        <p:spPr/>
        <p:txBody>
          <a:bodyPr/>
          <a:lstStyle/>
          <a:p>
            <a:r>
              <a:rPr lang="en-GB"/>
              <a:t>p</a:t>
            </a:r>
            <a:fld id="{A8B2F76E-E94F-1B47-ACE1-BFCD783CD915}" type="slidenum">
              <a:rPr lang="en-GB" smtClean="0"/>
              <a:pPr/>
              <a:t>11</a:t>
            </a:fld>
            <a:r>
              <a:rPr lang="en-GB"/>
              <a:t>.</a:t>
            </a:r>
            <a:endParaRPr lang="en-GB" dirty="0"/>
          </a:p>
        </p:txBody>
      </p:sp>
      <p:pic>
        <p:nvPicPr>
          <p:cNvPr id="2058" name="Picture 10" descr="https://documents.lucidchart.com/documents/daf9033a-a624-440c-bcb4-0e46774e71e2/pages/Id6-VviK72pb?a=3831&amp;x=246&amp;y=211&amp;w=1222&amp;h=585&amp;store=1&amp;accept=image%2F*&amp;auth=LCA%2060f8691ab72edb52a62c1901c5b9f1fe4231651a-ts%3D1480433805"/>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0133" y="1628841"/>
            <a:ext cx="8366760" cy="40098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documents.lucidchart.com/documents/daf9033a-a624-440c-bcb4-0e46774e71e2/pages/Id6-VviK72pb?a=3808&amp;x=354&amp;y=57&amp;w=125&amp;h=125&amp;store=1&amp;accept=image%2F*&amp;auth=LCA%20c0707ee46cf3b4dd7336abc5da1558fdc841794b-ts%3D1480433805"/>
          <p:cNvPicPr>
            <a:picLocks noChangeAspect="1" noChangeArrowheads="1"/>
          </p:cNvPicPr>
          <p:nvPr/>
        </p:nvPicPr>
        <p:blipFill>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842464" y="2021721"/>
            <a:ext cx="893783" cy="8937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daf9033a-a624-440c-bcb4-0e46774e71e2/pages/Id6-VviK72pb?a=3813&amp;x=511&amp;y=26&amp;w=125&amp;h=125&amp;store=1&amp;accept=image%2F*&amp;auth=LCA%20b6d81bd87d81c069bb978943a8ee33e526960555-ts%3D1480433805"/>
          <p:cNvPicPr>
            <a:picLocks noChangeAspect="1" noChangeArrowheads="1"/>
          </p:cNvPicPr>
          <p:nvPr/>
        </p:nvPicPr>
        <p:blipFill>
          <a:blip r:embed="rId5" cstate="email">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925706" y="2021721"/>
            <a:ext cx="891540" cy="8915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documents.lucidchart.com/documents/daf9033a-a624-440c-bcb4-0e46774e71e2/pages/Id6-VviK72pb?a=3808&amp;x=354&amp;y=57&amp;w=125&amp;h=125&amp;store=1&amp;accept=image%2F*&amp;auth=LCA%20c0707ee46cf3b4dd7336abc5da1558fdc841794b-ts%3D1480433805"/>
          <p:cNvPicPr>
            <a:picLocks noChangeAspect="1" noChangeArrowheads="1"/>
          </p:cNvPicPr>
          <p:nvPr/>
        </p:nvPicPr>
        <p:blipFill>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596770" y="2021721"/>
            <a:ext cx="893783" cy="8937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f9033a-a624-440c-bcb4-0e46774e71e2/pages/Id6-VviK72pb?a=3813&amp;x=511&amp;y=26&amp;w=125&amp;h=125&amp;store=1&amp;accept=image%2F*&amp;auth=LCA%20b6d81bd87d81c069bb978943a8ee33e526960555-ts%3D1480433805"/>
          <p:cNvPicPr>
            <a:picLocks noChangeAspect="1" noChangeArrowheads="1"/>
          </p:cNvPicPr>
          <p:nvPr/>
        </p:nvPicPr>
        <p:blipFill>
          <a:blip r:embed="rId5" cstate="email">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680012" y="2021721"/>
            <a:ext cx="891540" cy="8915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documents.lucidchart.com/documents/daf9033a-a624-440c-bcb4-0e46774e71e2/pages/Id6-VviK72pb?a=3808&amp;x=354&amp;y=57&amp;w=125&amp;h=125&amp;store=1&amp;accept=image%2F*&amp;auth=LCA%20c0707ee46cf3b4dd7336abc5da1558fdc841794b-ts%3D1480433805"/>
          <p:cNvPicPr>
            <a:picLocks noChangeAspect="1" noChangeArrowheads="1"/>
          </p:cNvPicPr>
          <p:nvPr/>
        </p:nvPicPr>
        <p:blipFill>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6360588" y="2021721"/>
            <a:ext cx="893783" cy="8937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s://documents.lucidchart.com/documents/daf9033a-a624-440c-bcb4-0e46774e71e2/pages/Id6-VviK72pb?a=3813&amp;x=511&amp;y=26&amp;w=125&amp;h=125&amp;store=1&amp;accept=image%2F*&amp;auth=LCA%20b6d81bd87d81c069bb978943a8ee33e526960555-ts%3D1480433805"/>
          <p:cNvPicPr>
            <a:picLocks noChangeAspect="1" noChangeArrowheads="1"/>
          </p:cNvPicPr>
          <p:nvPr/>
        </p:nvPicPr>
        <p:blipFill>
          <a:blip r:embed="rId5" cstate="email">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443830" y="2021721"/>
            <a:ext cx="891540" cy="891541"/>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4"/>
          <p:cNvSpPr>
            <a:spLocks noGrp="1"/>
          </p:cNvSpPr>
          <p:nvPr>
            <p:ph type="ftr" sz="quarter" idx="4294967295"/>
          </p:nvPr>
        </p:nvSpPr>
        <p:spPr>
          <a:xfrm>
            <a:off x="1172476" y="5648419"/>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1455171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54" y="926118"/>
            <a:ext cx="7886700" cy="281557"/>
          </a:xfrm>
        </p:spPr>
        <p:txBody>
          <a:bodyPr>
            <a:noAutofit/>
          </a:bodyPr>
          <a:lstStyle/>
          <a:p>
            <a:r>
              <a:rPr lang="en-US" sz="3500" dirty="0">
                <a:solidFill>
                  <a:schemeClr val="tx2"/>
                </a:solidFill>
              </a:rPr>
              <a:t>The Fourth Industrial Revolution</a:t>
            </a:r>
            <a:r>
              <a:rPr lang="en-US" sz="3500" dirty="0"/>
              <a:t>.</a:t>
            </a:r>
          </a:p>
        </p:txBody>
      </p:sp>
      <p:sp>
        <p:nvSpPr>
          <p:cNvPr id="7" name="Slide Number Placeholder 6"/>
          <p:cNvSpPr>
            <a:spLocks noGrp="1"/>
          </p:cNvSpPr>
          <p:nvPr>
            <p:ph type="sldNum" sz="quarter" idx="4"/>
          </p:nvPr>
        </p:nvSpPr>
        <p:spPr/>
        <p:txBody>
          <a:bodyPr/>
          <a:lstStyle/>
          <a:p>
            <a:r>
              <a:rPr lang="en-GB"/>
              <a:t>p</a:t>
            </a:r>
            <a:fld id="{A8B2F76E-E94F-1B47-ACE1-BFCD783CD915}" type="slidenum">
              <a:rPr lang="en-GB" smtClean="0"/>
              <a:pPr/>
              <a:t>12</a:t>
            </a:fld>
            <a:r>
              <a:rPr lang="en-GB"/>
              <a:t>.</a:t>
            </a:r>
            <a:endParaRPr lang="en-GB" dirty="0"/>
          </a:p>
        </p:txBody>
      </p:sp>
      <p:sp>
        <p:nvSpPr>
          <p:cNvPr id="13" name="L-Shape 12"/>
          <p:cNvSpPr/>
          <p:nvPr/>
        </p:nvSpPr>
        <p:spPr>
          <a:xfrm rot="5400000">
            <a:off x="6699449" y="1676425"/>
            <a:ext cx="1515618" cy="1819413"/>
          </a:xfrm>
          <a:prstGeom prst="corner">
            <a:avLst>
              <a:gd name="adj1" fmla="val 16120"/>
              <a:gd name="adj2" fmla="val 16110"/>
            </a:avLst>
          </a:prstGeom>
          <a:solidFill>
            <a:schemeClr val="bg1">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L-Shape 13"/>
          <p:cNvSpPr/>
          <p:nvPr/>
        </p:nvSpPr>
        <p:spPr>
          <a:xfrm rot="5400000">
            <a:off x="4690781" y="2061845"/>
            <a:ext cx="1515618" cy="1819413"/>
          </a:xfrm>
          <a:prstGeom prst="corner">
            <a:avLst>
              <a:gd name="adj1" fmla="val 16120"/>
              <a:gd name="adj2" fmla="val 16110"/>
            </a:avLst>
          </a:prstGeom>
          <a:solidFill>
            <a:schemeClr val="bg1">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L-Shape 14"/>
          <p:cNvSpPr/>
          <p:nvPr/>
        </p:nvSpPr>
        <p:spPr>
          <a:xfrm rot="5400000">
            <a:off x="2682113" y="2541398"/>
            <a:ext cx="1515618" cy="1819413"/>
          </a:xfrm>
          <a:prstGeom prst="corner">
            <a:avLst>
              <a:gd name="adj1" fmla="val 16120"/>
              <a:gd name="adj2" fmla="val 16110"/>
            </a:avLst>
          </a:prstGeom>
          <a:solidFill>
            <a:schemeClr val="bg1">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L-Shape 15"/>
          <p:cNvSpPr/>
          <p:nvPr/>
        </p:nvSpPr>
        <p:spPr>
          <a:xfrm rot="5400000">
            <a:off x="675173" y="3019229"/>
            <a:ext cx="1512168" cy="1819413"/>
          </a:xfrm>
          <a:prstGeom prst="corner">
            <a:avLst>
              <a:gd name="adj1" fmla="val 16120"/>
              <a:gd name="adj2" fmla="val 16110"/>
            </a:avLst>
          </a:prstGeom>
          <a:solidFill>
            <a:schemeClr val="bg1">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17"/>
          <p:cNvSpPr/>
          <p:nvPr/>
        </p:nvSpPr>
        <p:spPr>
          <a:xfrm>
            <a:off x="797604" y="3471191"/>
            <a:ext cx="1543359" cy="48343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1st</a:t>
            </a:r>
          </a:p>
        </p:txBody>
      </p:sp>
      <p:sp>
        <p:nvSpPr>
          <p:cNvPr id="19" name="Rounded Rectangle 18"/>
          <p:cNvSpPr/>
          <p:nvPr/>
        </p:nvSpPr>
        <p:spPr>
          <a:xfrm>
            <a:off x="6823606" y="2128751"/>
            <a:ext cx="1543359" cy="48343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4th </a:t>
            </a:r>
          </a:p>
        </p:txBody>
      </p:sp>
      <p:sp>
        <p:nvSpPr>
          <p:cNvPr id="20" name="Rounded Rectangle 19"/>
          <p:cNvSpPr/>
          <p:nvPr/>
        </p:nvSpPr>
        <p:spPr>
          <a:xfrm>
            <a:off x="4814938" y="2513476"/>
            <a:ext cx="1543359" cy="48343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3rd</a:t>
            </a:r>
          </a:p>
        </p:txBody>
      </p:sp>
      <p:sp>
        <p:nvSpPr>
          <p:cNvPr id="21" name="Rounded Rectangle 20"/>
          <p:cNvSpPr/>
          <p:nvPr/>
        </p:nvSpPr>
        <p:spPr>
          <a:xfrm>
            <a:off x="2806271" y="2992334"/>
            <a:ext cx="1543359" cy="48343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2nd</a:t>
            </a:r>
          </a:p>
        </p:txBody>
      </p:sp>
      <p:sp>
        <p:nvSpPr>
          <p:cNvPr id="22" name="TextBox 21"/>
          <p:cNvSpPr txBox="1"/>
          <p:nvPr/>
        </p:nvSpPr>
        <p:spPr>
          <a:xfrm>
            <a:off x="797604" y="3954626"/>
            <a:ext cx="1543359" cy="415498"/>
          </a:xfrm>
          <a:prstGeom prst="rect">
            <a:avLst/>
          </a:prstGeom>
          <a:noFill/>
        </p:spPr>
        <p:txBody>
          <a:bodyPr wrap="square" rtlCol="0">
            <a:spAutoFit/>
          </a:bodyPr>
          <a:lstStyle/>
          <a:p>
            <a:pPr algn="ctr"/>
            <a:r>
              <a:rPr lang="en-US" sz="1050" b="1" dirty="0"/>
              <a:t>Mechanization, water power, steam power </a:t>
            </a:r>
          </a:p>
        </p:txBody>
      </p:sp>
      <p:sp>
        <p:nvSpPr>
          <p:cNvPr id="23" name="TextBox 22"/>
          <p:cNvSpPr txBox="1"/>
          <p:nvPr/>
        </p:nvSpPr>
        <p:spPr>
          <a:xfrm>
            <a:off x="2806271" y="3475769"/>
            <a:ext cx="1543359" cy="577081"/>
          </a:xfrm>
          <a:prstGeom prst="rect">
            <a:avLst/>
          </a:prstGeom>
          <a:noFill/>
        </p:spPr>
        <p:txBody>
          <a:bodyPr wrap="square" rtlCol="0">
            <a:spAutoFit/>
          </a:bodyPr>
          <a:lstStyle/>
          <a:p>
            <a:pPr algn="ctr"/>
            <a:r>
              <a:rPr lang="en-US" sz="1050" b="1" dirty="0"/>
              <a:t>Mass production, assembly line, electricity</a:t>
            </a:r>
          </a:p>
        </p:txBody>
      </p:sp>
      <p:sp>
        <p:nvSpPr>
          <p:cNvPr id="24" name="TextBox 23"/>
          <p:cNvSpPr txBox="1"/>
          <p:nvPr/>
        </p:nvSpPr>
        <p:spPr>
          <a:xfrm>
            <a:off x="4819484" y="2992333"/>
            <a:ext cx="1543359" cy="415498"/>
          </a:xfrm>
          <a:prstGeom prst="rect">
            <a:avLst/>
          </a:prstGeom>
          <a:noFill/>
        </p:spPr>
        <p:txBody>
          <a:bodyPr wrap="square" rtlCol="0">
            <a:spAutoFit/>
          </a:bodyPr>
          <a:lstStyle/>
          <a:p>
            <a:pPr algn="ctr"/>
            <a:r>
              <a:rPr lang="en-US" sz="1050" b="1" dirty="0"/>
              <a:t>Computer, automation &amp; networking</a:t>
            </a:r>
          </a:p>
        </p:txBody>
      </p:sp>
      <p:sp>
        <p:nvSpPr>
          <p:cNvPr id="25" name="TextBox 24"/>
          <p:cNvSpPr txBox="1"/>
          <p:nvPr/>
        </p:nvSpPr>
        <p:spPr>
          <a:xfrm>
            <a:off x="6823606" y="2615914"/>
            <a:ext cx="1543359" cy="415498"/>
          </a:xfrm>
          <a:prstGeom prst="rect">
            <a:avLst/>
          </a:prstGeom>
          <a:noFill/>
        </p:spPr>
        <p:txBody>
          <a:bodyPr wrap="square" rtlCol="0">
            <a:spAutoFit/>
          </a:bodyPr>
          <a:lstStyle/>
          <a:p>
            <a:pPr algn="ctr"/>
            <a:r>
              <a:rPr lang="en-US" sz="1050" b="1" dirty="0"/>
              <a:t>Confluence of emerging technologies</a:t>
            </a:r>
          </a:p>
        </p:txBody>
      </p:sp>
      <p:pic>
        <p:nvPicPr>
          <p:cNvPr id="3074" name="Picture 2" descr="Image result for original steam engine"/>
          <p:cNvPicPr>
            <a:picLocks noChangeAspect="1" noChangeArrowheads="1"/>
          </p:cNvPicPr>
          <p:nvPr/>
        </p:nvPicPr>
        <p:blipFill>
          <a:blip r:embed="rId2" cstate="email">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1076958" y="4304074"/>
            <a:ext cx="984652" cy="11815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assembly l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71781" y="4103970"/>
            <a:ext cx="1453623" cy="11211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st comput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68918" y="3546332"/>
            <a:ext cx="1435398" cy="10980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computer and automation"/>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095415" y="4683174"/>
            <a:ext cx="982404" cy="90262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cloud computing"/>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05316" y="4823780"/>
            <a:ext cx="1179938" cy="88019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controlling with your phon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24835" y="3151369"/>
            <a:ext cx="1340900" cy="7552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05701" y="3918547"/>
            <a:ext cx="979171" cy="883883"/>
          </a:xfrm>
          <a:prstGeom prst="rect">
            <a:avLst/>
          </a:prstGeom>
        </p:spPr>
      </p:pic>
      <p:sp>
        <p:nvSpPr>
          <p:cNvPr id="27" name="Footer Placeholder 4"/>
          <p:cNvSpPr>
            <a:spLocks noGrp="1"/>
          </p:cNvSpPr>
          <p:nvPr>
            <p:ph type="ftr" sz="quarter" idx="4294967295"/>
          </p:nvPr>
        </p:nvSpPr>
        <p:spPr>
          <a:xfrm>
            <a:off x="1172476" y="5648419"/>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71988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31" y="1314575"/>
            <a:ext cx="7886700" cy="281557"/>
          </a:xfrm>
        </p:spPr>
        <p:txBody>
          <a:bodyPr>
            <a:noAutofit/>
          </a:bodyPr>
          <a:lstStyle/>
          <a:p>
            <a:r>
              <a:rPr lang="en-US" sz="3500" dirty="0">
                <a:solidFill>
                  <a:schemeClr val="tx2"/>
                </a:solidFill>
              </a:rPr>
              <a:t>R3 Mission</a:t>
            </a:r>
            <a:r>
              <a:rPr lang="en-US" sz="3500" dirty="0"/>
              <a:t>.</a:t>
            </a:r>
            <a:endParaRPr lang="en-US" sz="3500" dirty="0">
              <a:solidFill>
                <a:schemeClr val="tx2"/>
              </a:solidFill>
            </a:endParaRPr>
          </a:p>
        </p:txBody>
      </p:sp>
      <p:sp>
        <p:nvSpPr>
          <p:cNvPr id="44" name="Content Placeholder 2"/>
          <p:cNvSpPr>
            <a:spLocks noGrp="1"/>
          </p:cNvSpPr>
          <p:nvPr>
            <p:ph idx="1"/>
          </p:nvPr>
        </p:nvSpPr>
        <p:spPr>
          <a:xfrm>
            <a:off x="1223628" y="2510898"/>
            <a:ext cx="7008324" cy="1715576"/>
          </a:xfrm>
        </p:spPr>
        <p:txBody>
          <a:bodyPr/>
          <a:lstStyle/>
          <a:p>
            <a:pPr marL="0" indent="0">
              <a:lnSpc>
                <a:spcPct val="100000"/>
              </a:lnSpc>
              <a:buNone/>
            </a:pPr>
            <a:r>
              <a:rPr lang="en-US" sz="3000" dirty="0"/>
              <a:t>We are redefining the foundations of finance by harnessing the power of collaborative networks.</a:t>
            </a:r>
          </a:p>
          <a:p>
            <a:pPr marL="257175" indent="-257175">
              <a:buFont typeface="Arial" charset="0"/>
              <a:buChar char="•"/>
            </a:pPr>
            <a:endParaRPr lang="en-US" sz="1350" dirty="0"/>
          </a:p>
          <a:p>
            <a:pPr algn="just"/>
            <a:endParaRPr lang="en-US" dirty="0">
              <a:solidFill>
                <a:schemeClr val="tx1"/>
              </a:solidFill>
            </a:endParaRPr>
          </a:p>
        </p:txBody>
      </p:sp>
      <p:sp>
        <p:nvSpPr>
          <p:cNvPr id="6" name="Footer Placeholder 4"/>
          <p:cNvSpPr>
            <a:spLocks noGrp="1"/>
          </p:cNvSpPr>
          <p:nvPr>
            <p:ph type="ftr" sz="quarter" idx="4294967295"/>
          </p:nvPr>
        </p:nvSpPr>
        <p:spPr>
          <a:xfrm>
            <a:off x="1076959" y="5670218"/>
            <a:ext cx="139621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Internet </a:t>
            </a:r>
            <a:r>
              <a:rPr lang="en-GB"/>
              <a:t>Economy Summit HK 2017</a:t>
            </a:r>
            <a:endParaRPr lang="en-GB" dirty="0"/>
          </a:p>
        </p:txBody>
      </p:sp>
    </p:spTree>
    <p:extLst>
      <p:ext uri="{BB962C8B-B14F-4D97-AF65-F5344CB8AC3E}">
        <p14:creationId xmlns:p14="http://schemas.microsoft.com/office/powerpoint/2010/main" val="15195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blinds(horizontal)">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93417" y="603466"/>
            <a:ext cx="8051292" cy="651510"/>
          </a:xfrm>
          <a:prstGeom prst="rect">
            <a:avLst/>
          </a:prstGeom>
          <a:noFill/>
          <a:ln>
            <a:noFill/>
          </a:ln>
        </p:spPr>
        <p:txBody>
          <a:bodyPr lIns="68580" tIns="34290" rIns="68569" bIns="34290"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3200" b="1" i="0" u="none" strike="noStrike" cap="none">
                <a:solidFill>
                  <a:schemeClr val="dk1"/>
                </a:solidFill>
                <a:latin typeface="Arial"/>
                <a:ea typeface="Arial"/>
                <a:cs typeface="Arial"/>
                <a:sym typeface="Arial"/>
                <a:rtl val="0"/>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defTabSz="685800">
              <a:defRPr/>
            </a:pPr>
            <a:r>
              <a:rPr lang="en-US" sz="3500" dirty="0">
                <a:solidFill>
                  <a:schemeClr val="tx2"/>
                </a:solidFill>
                <a:latin typeface="+mj-lt"/>
                <a:ea typeface="+mj-ea"/>
                <a:cs typeface="+mj-cs"/>
              </a:rPr>
              <a:t>Benefits of Distributed Ledgers in Financial Markets</a:t>
            </a:r>
          </a:p>
        </p:txBody>
      </p:sp>
      <p:grpSp>
        <p:nvGrpSpPr>
          <p:cNvPr id="11" name="Group 10"/>
          <p:cNvGrpSpPr/>
          <p:nvPr/>
        </p:nvGrpSpPr>
        <p:grpSpPr>
          <a:xfrm>
            <a:off x="1213681" y="3920893"/>
            <a:ext cx="1997447" cy="1688626"/>
            <a:chOff x="5824165" y="2275826"/>
            <a:chExt cx="2646067" cy="2253279"/>
          </a:xfrm>
        </p:grpSpPr>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86376" y="2275826"/>
              <a:ext cx="811164" cy="811164"/>
            </a:xfrm>
            <a:prstGeom prst="rect">
              <a:avLst/>
            </a:prstGeom>
          </p:spPr>
        </p:pic>
        <p:grpSp>
          <p:nvGrpSpPr>
            <p:cNvPr id="13" name="Group 12"/>
            <p:cNvGrpSpPr/>
            <p:nvPr/>
          </p:nvGrpSpPr>
          <p:grpSpPr>
            <a:xfrm>
              <a:off x="5824165" y="2575523"/>
              <a:ext cx="2646067" cy="1953582"/>
              <a:chOff x="3751111" y="4641864"/>
              <a:chExt cx="4152007" cy="2616155"/>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1111" y="4929077"/>
                <a:ext cx="749300" cy="749300"/>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0072" y="6244931"/>
                <a:ext cx="763930" cy="763930"/>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89423" y="4791207"/>
                <a:ext cx="533400" cy="587594"/>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23072" y="6456139"/>
                <a:ext cx="580046" cy="580046"/>
              </a:xfrm>
              <a:prstGeom prst="rect">
                <a:avLst/>
              </a:prstGeom>
            </p:spPr>
          </p:pic>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45387" y="5511501"/>
                <a:ext cx="1092199" cy="1092199"/>
              </a:xfrm>
              <a:prstGeom prst="rect">
                <a:avLst/>
              </a:prstGeom>
            </p:spPr>
          </p:pic>
          <p:cxnSp>
            <p:nvCxnSpPr>
              <p:cNvPr id="19" name="Straight Arrow Connector 18"/>
              <p:cNvCxnSpPr>
                <a:stCxn id="24" idx="1"/>
              </p:cNvCxnSpPr>
              <p:nvPr/>
            </p:nvCxnSpPr>
            <p:spPr>
              <a:xfrm flipH="1" flipV="1">
                <a:off x="6191487" y="4929077"/>
                <a:ext cx="997937" cy="15592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690454" y="5404978"/>
                <a:ext cx="605932" cy="611095"/>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621595" y="6260304"/>
                <a:ext cx="681818" cy="364531"/>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6" idx="2"/>
              </p:cNvCxnSpPr>
              <p:nvPr/>
            </p:nvCxnSpPr>
            <p:spPr>
              <a:xfrm flipV="1">
                <a:off x="4529054" y="5511501"/>
                <a:ext cx="997538" cy="771530"/>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334495" y="4641864"/>
                <a:ext cx="601267" cy="419358"/>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87642" y="5404978"/>
                <a:ext cx="288320" cy="405263"/>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26316" y="6796962"/>
                <a:ext cx="255865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4173072" y="5710525"/>
                <a:ext cx="74328" cy="532192"/>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18889679">
                <a:off x="6834863" y="5193834"/>
                <a:ext cx="619674" cy="1055606"/>
              </a:xfrm>
              <a:prstGeom prst="rect">
                <a:avLst/>
              </a:prstGeom>
              <a:noFill/>
            </p:spPr>
            <p:txBody>
              <a:bodyPr wrap="square" rtlCol="0">
                <a:spAutoFit/>
              </a:bodyPr>
              <a:lstStyle/>
              <a:p>
                <a:r>
                  <a:rPr lang="en-US" sz="1350" dirty="0"/>
                  <a:t>t+x</a:t>
                </a:r>
              </a:p>
            </p:txBody>
          </p:sp>
          <p:sp>
            <p:nvSpPr>
              <p:cNvPr id="28" name="TextBox 27"/>
              <p:cNvSpPr txBox="1"/>
              <p:nvPr/>
            </p:nvSpPr>
            <p:spPr>
              <a:xfrm rot="19267445">
                <a:off x="4778182" y="5686172"/>
                <a:ext cx="858230" cy="536233"/>
              </a:xfrm>
              <a:prstGeom prst="rect">
                <a:avLst/>
              </a:prstGeom>
              <a:noFill/>
            </p:spPr>
            <p:txBody>
              <a:bodyPr wrap="square" rtlCol="0">
                <a:spAutoFit/>
              </a:bodyPr>
              <a:lstStyle/>
              <a:p>
                <a:r>
                  <a:rPr lang="en-US" sz="1350" dirty="0"/>
                  <a:t>t+x</a:t>
                </a:r>
              </a:p>
            </p:txBody>
          </p:sp>
          <p:sp>
            <p:nvSpPr>
              <p:cNvPr id="29" name="TextBox 28"/>
              <p:cNvSpPr txBox="1"/>
              <p:nvPr/>
            </p:nvSpPr>
            <p:spPr>
              <a:xfrm rot="543691">
                <a:off x="6368308" y="4650776"/>
                <a:ext cx="774915" cy="907470"/>
              </a:xfrm>
              <a:prstGeom prst="rect">
                <a:avLst/>
              </a:prstGeom>
              <a:noFill/>
            </p:spPr>
            <p:txBody>
              <a:bodyPr wrap="square" rtlCol="0">
                <a:spAutoFit/>
              </a:bodyPr>
              <a:lstStyle/>
              <a:p>
                <a:r>
                  <a:rPr lang="en-US" sz="1350" dirty="0"/>
                  <a:t>t+x</a:t>
                </a:r>
              </a:p>
            </p:txBody>
          </p:sp>
          <p:sp>
            <p:nvSpPr>
              <p:cNvPr id="30" name="TextBox 29"/>
              <p:cNvSpPr txBox="1"/>
              <p:nvPr/>
            </p:nvSpPr>
            <p:spPr>
              <a:xfrm>
                <a:off x="5613937" y="6721786"/>
                <a:ext cx="908057" cy="536233"/>
              </a:xfrm>
              <a:prstGeom prst="rect">
                <a:avLst/>
              </a:prstGeom>
              <a:noFill/>
            </p:spPr>
            <p:txBody>
              <a:bodyPr wrap="square" rtlCol="0">
                <a:spAutoFit/>
              </a:bodyPr>
              <a:lstStyle/>
              <a:p>
                <a:r>
                  <a:rPr lang="en-US" sz="1350" dirty="0"/>
                  <a:t>t+x</a:t>
                </a:r>
              </a:p>
            </p:txBody>
          </p:sp>
        </p:grpSp>
      </p:grpSp>
      <p:pic>
        <p:nvPicPr>
          <p:cNvPr id="31" name="Picture 3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99892" y="3952288"/>
            <a:ext cx="1761635" cy="1672643"/>
          </a:xfrm>
          <a:prstGeom prst="rect">
            <a:avLst/>
          </a:prstGeom>
        </p:spPr>
      </p:pic>
      <p:cxnSp>
        <p:nvCxnSpPr>
          <p:cNvPr id="7" name="Straight Arrow Connector 6"/>
          <p:cNvCxnSpPr/>
          <p:nvPr/>
        </p:nvCxnSpPr>
        <p:spPr>
          <a:xfrm flipV="1">
            <a:off x="3891250" y="3222431"/>
            <a:ext cx="139531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5" name="Title 1"/>
          <p:cNvSpPr txBox="1">
            <a:spLocks/>
          </p:cNvSpPr>
          <p:nvPr/>
        </p:nvSpPr>
        <p:spPr>
          <a:xfrm>
            <a:off x="528066" y="1584198"/>
            <a:ext cx="8016643" cy="366620"/>
          </a:xfrm>
          <a:prstGeom prst="rect">
            <a:avLst/>
          </a:prstGeom>
        </p:spPr>
        <p:txBody>
          <a:bodyPr vert="horz" lIns="68580" tIns="34290" rIns="68580" bIns="34290" rtlCol="0" anchor="t" anchorCtr="0">
            <a:noAutofit/>
          </a:bodyPr>
          <a:lstStyle>
            <a:lvl1pPr algn="l" defTabSz="457200" rtl="0" eaLnBrk="1" latinLnBrk="0" hangingPunct="1">
              <a:spcBef>
                <a:spcPct val="0"/>
              </a:spcBef>
              <a:buNone/>
              <a:defRPr sz="3600" b="1" kern="1200">
                <a:solidFill>
                  <a:schemeClr val="tx1"/>
                </a:solidFill>
                <a:latin typeface="Arial"/>
                <a:ea typeface="+mj-ea"/>
                <a:cs typeface="Arial"/>
              </a:defRPr>
            </a:lvl1pPr>
          </a:lstStyle>
          <a:p>
            <a:pPr defTabSz="342900">
              <a:defRPr/>
            </a:pPr>
            <a:r>
              <a:rPr lang="en-US" sz="1500" i="1" dirty="0">
                <a:solidFill>
                  <a:schemeClr val="bg2">
                    <a:lumMod val="50000"/>
                  </a:schemeClr>
                </a:solidFill>
                <a:sym typeface="Arial"/>
                <a:rtl val="0"/>
              </a:rPr>
              <a:t>Distributed ledgers can replace legacy networks by validating, registering &amp; tracking complex transactions in a dynamic, virtual and near real-time marketplace</a:t>
            </a:r>
          </a:p>
        </p:txBody>
      </p:sp>
      <p:sp>
        <p:nvSpPr>
          <p:cNvPr id="32" name="Shape 267"/>
          <p:cNvSpPr/>
          <p:nvPr/>
        </p:nvSpPr>
        <p:spPr>
          <a:xfrm>
            <a:off x="1069375" y="2403604"/>
            <a:ext cx="2252468" cy="1517257"/>
          </a:xfrm>
          <a:prstGeom prst="rect">
            <a:avLst/>
          </a:prstGeom>
          <a:noFill/>
          <a:ln w="25400" cap="flat" cmpd="sng">
            <a:solidFill>
              <a:schemeClr val="accent6"/>
            </a:solidFill>
            <a:prstDash val="solid"/>
            <a:round/>
            <a:headEnd type="none" w="med" len="med"/>
            <a:tailEnd type="none" w="med" len="med"/>
          </a:ln>
        </p:spPr>
        <p:txBody>
          <a:bodyPr lIns="68569" tIns="34275" rIns="68569" bIns="34275" anchor="t" anchorCtr="0">
            <a:noAutofit/>
          </a:bodyPr>
          <a:lstStyle/>
          <a:p>
            <a:pPr algn="ctr">
              <a:buClr>
                <a:srgbClr val="000000"/>
              </a:buClr>
              <a:buSzPct val="25000"/>
              <a:buFont typeface="Arial"/>
              <a:buNone/>
            </a:pPr>
            <a:r>
              <a:rPr lang="en-US" sz="1350" b="1" kern="0" dirty="0">
                <a:solidFill>
                  <a:schemeClr val="bg2">
                    <a:lumMod val="25000"/>
                  </a:schemeClr>
                </a:solidFill>
                <a:latin typeface="Arial" charset="0"/>
                <a:ea typeface="Arial" charset="0"/>
                <a:cs typeface="Arial" charset="0"/>
                <a:sym typeface="Arial"/>
              </a:rPr>
              <a:t>Current State</a:t>
            </a:r>
          </a:p>
          <a:p>
            <a:pPr marL="214313" indent="-214313">
              <a:buClr>
                <a:srgbClr val="000000"/>
              </a:buClr>
              <a:buSzPct val="100000"/>
              <a:buFont typeface="Arial"/>
              <a:buChar char="•"/>
            </a:pPr>
            <a:r>
              <a:rPr lang="en-US" sz="1050" kern="0" dirty="0">
                <a:solidFill>
                  <a:schemeClr val="bg2">
                    <a:lumMod val="25000"/>
                  </a:schemeClr>
                </a:solidFill>
                <a:latin typeface="Arial" charset="0"/>
                <a:ea typeface="Arial" charset="0"/>
                <a:cs typeface="Arial" charset="0"/>
                <a:sym typeface="Arial"/>
              </a:rPr>
              <a:t>Highly fragmented</a:t>
            </a:r>
          </a:p>
          <a:p>
            <a:pPr marL="214313" indent="-214313">
              <a:buClr>
                <a:srgbClr val="000000"/>
              </a:buClr>
              <a:buSzPct val="100000"/>
              <a:buFont typeface="Arial"/>
              <a:buChar char="•"/>
            </a:pPr>
            <a:r>
              <a:rPr lang="en-US" sz="1050" kern="0" dirty="0">
                <a:solidFill>
                  <a:schemeClr val="bg2">
                    <a:lumMod val="25000"/>
                  </a:schemeClr>
                </a:solidFill>
                <a:latin typeface="Arial" charset="0"/>
                <a:ea typeface="Arial" charset="0"/>
                <a:cs typeface="Arial" charset="0"/>
                <a:sym typeface="Arial"/>
              </a:rPr>
              <a:t>Transactions take days to confirm and validate</a:t>
            </a:r>
          </a:p>
          <a:p>
            <a:pPr marL="214313" indent="-214313">
              <a:buClr>
                <a:srgbClr val="000000"/>
              </a:buClr>
              <a:buSzPct val="100000"/>
              <a:buFont typeface="Arial"/>
              <a:buChar char="•"/>
            </a:pPr>
            <a:r>
              <a:rPr lang="en-US" sz="1050" kern="0" dirty="0">
                <a:solidFill>
                  <a:schemeClr val="bg2">
                    <a:lumMod val="25000"/>
                  </a:schemeClr>
                </a:solidFill>
                <a:latin typeface="Arial" charset="0"/>
                <a:ea typeface="Arial" charset="0"/>
                <a:cs typeface="Arial" charset="0"/>
                <a:sym typeface="Arial"/>
              </a:rPr>
              <a:t>Liquidity risk is pervasive</a:t>
            </a:r>
          </a:p>
          <a:p>
            <a:pPr marL="214313" indent="-214313">
              <a:buClr>
                <a:srgbClr val="000000"/>
              </a:buClr>
              <a:buSzPct val="100000"/>
              <a:buFont typeface="Arial"/>
              <a:buChar char="•"/>
            </a:pPr>
            <a:r>
              <a:rPr lang="en-US" sz="1050" kern="0" dirty="0">
                <a:solidFill>
                  <a:schemeClr val="bg2">
                    <a:lumMod val="25000"/>
                  </a:schemeClr>
                </a:solidFill>
                <a:latin typeface="Arial" charset="0"/>
                <a:ea typeface="Arial" charset="0"/>
                <a:cs typeface="Arial" charset="0"/>
                <a:sym typeface="Arial"/>
              </a:rPr>
              <a:t>Regulatory reporting is onerous and suffers from human error</a:t>
            </a:r>
          </a:p>
          <a:p>
            <a:pPr marL="214313" indent="-214313">
              <a:buClr>
                <a:srgbClr val="000000"/>
              </a:buClr>
            </a:pPr>
            <a:endParaRPr sz="1350" kern="0" dirty="0">
              <a:solidFill>
                <a:srgbClr val="000000"/>
              </a:solidFill>
              <a:ea typeface="Arial"/>
              <a:cs typeface="Arial"/>
              <a:sym typeface="Arial"/>
            </a:endParaRPr>
          </a:p>
        </p:txBody>
      </p:sp>
      <p:sp>
        <p:nvSpPr>
          <p:cNvPr id="37" name="Shape 242"/>
          <p:cNvSpPr/>
          <p:nvPr/>
        </p:nvSpPr>
        <p:spPr>
          <a:xfrm>
            <a:off x="5897618" y="2403604"/>
            <a:ext cx="2289116" cy="1517257"/>
          </a:xfrm>
          <a:prstGeom prst="rect">
            <a:avLst/>
          </a:prstGeom>
          <a:gradFill>
            <a:gsLst>
              <a:gs pos="0">
                <a:srgbClr val="97B4AF">
                  <a:alpha val="20000"/>
                </a:srgbClr>
              </a:gs>
              <a:gs pos="50000">
                <a:srgbClr val="BFD0CC">
                  <a:alpha val="20000"/>
                </a:srgbClr>
              </a:gs>
              <a:gs pos="100000">
                <a:srgbClr val="E0E7E5">
                  <a:alpha val="20000"/>
                </a:srgbClr>
              </a:gs>
            </a:gsLst>
            <a:lin ang="2700000" scaled="0"/>
          </a:gradFill>
          <a:ln w="25400" cap="flat" cmpd="sng">
            <a:solidFill>
              <a:srgbClr val="104E46"/>
            </a:solidFill>
            <a:prstDash val="solid"/>
            <a:round/>
            <a:headEnd type="none" w="med" len="med"/>
            <a:tailEnd type="none" w="med" len="med"/>
          </a:ln>
        </p:spPr>
        <p:txBody>
          <a:bodyPr lIns="68569" tIns="34275" rIns="68569" bIns="34275" anchor="ctr" anchorCtr="0">
            <a:noAutofit/>
          </a:bodyPr>
          <a:lstStyle/>
          <a:p>
            <a:pPr algn="ctr">
              <a:buClr>
                <a:srgbClr val="000000"/>
              </a:buClr>
              <a:buFont typeface="Arial"/>
              <a:buNone/>
            </a:pPr>
            <a:endParaRPr sz="1050" kern="0">
              <a:solidFill>
                <a:srgbClr val="FFFFFF"/>
              </a:solidFill>
              <a:ea typeface="Arial"/>
              <a:cs typeface="Arial"/>
              <a:sym typeface="Arial"/>
            </a:endParaRPr>
          </a:p>
        </p:txBody>
      </p:sp>
      <p:sp>
        <p:nvSpPr>
          <p:cNvPr id="3" name="TextBox 2"/>
          <p:cNvSpPr txBox="1"/>
          <p:nvPr/>
        </p:nvSpPr>
        <p:spPr>
          <a:xfrm>
            <a:off x="5908334" y="2404613"/>
            <a:ext cx="2207250" cy="1431161"/>
          </a:xfrm>
          <a:prstGeom prst="rect">
            <a:avLst/>
          </a:prstGeom>
          <a:noFill/>
        </p:spPr>
        <p:txBody>
          <a:bodyPr wrap="square" rtlCol="0">
            <a:spAutoFit/>
          </a:bodyPr>
          <a:lstStyle/>
          <a:p>
            <a:pPr algn="ctr"/>
            <a:r>
              <a:rPr lang="en-US" sz="1350" b="1" dirty="0">
                <a:solidFill>
                  <a:schemeClr val="bg2">
                    <a:lumMod val="25000"/>
                  </a:schemeClr>
                </a:solidFill>
                <a:latin typeface="Arial" charset="0"/>
                <a:ea typeface="Arial" charset="0"/>
                <a:cs typeface="Arial" charset="0"/>
              </a:rPr>
              <a:t>Future State</a:t>
            </a:r>
            <a:endParaRPr lang="en-US" sz="1350" dirty="0">
              <a:solidFill>
                <a:schemeClr val="bg2">
                  <a:lumMod val="25000"/>
                </a:schemeClr>
              </a:solidFill>
              <a:latin typeface="Arial" charset="0"/>
              <a:ea typeface="Arial" charset="0"/>
              <a:cs typeface="Arial" charset="0"/>
            </a:endParaRPr>
          </a:p>
          <a:p>
            <a:pPr marL="214313" indent="-214313">
              <a:buFont typeface="Arial" charset="0"/>
              <a:buChar char="•"/>
            </a:pPr>
            <a:r>
              <a:rPr lang="en-US" sz="1050" dirty="0">
                <a:solidFill>
                  <a:schemeClr val="bg2">
                    <a:lumMod val="25000"/>
                  </a:schemeClr>
                </a:solidFill>
                <a:latin typeface="Arial" charset="0"/>
                <a:ea typeface="Arial" charset="0"/>
                <a:cs typeface="Arial" charset="0"/>
              </a:rPr>
              <a:t>Unified by one ledger</a:t>
            </a:r>
          </a:p>
          <a:p>
            <a:pPr marL="214313" indent="-214313">
              <a:buFont typeface="Arial" charset="0"/>
              <a:buChar char="•"/>
            </a:pPr>
            <a:r>
              <a:rPr lang="en-US" sz="1050" dirty="0">
                <a:solidFill>
                  <a:schemeClr val="bg2">
                    <a:lumMod val="25000"/>
                  </a:schemeClr>
                </a:solidFill>
                <a:latin typeface="Arial" charset="0"/>
                <a:ea typeface="Arial" charset="0"/>
                <a:cs typeface="Arial" charset="0"/>
              </a:rPr>
              <a:t>Transactions validated in near-real time</a:t>
            </a:r>
          </a:p>
          <a:p>
            <a:pPr marL="214313" indent="-214313">
              <a:buFont typeface="Arial" charset="0"/>
              <a:buChar char="•"/>
            </a:pPr>
            <a:r>
              <a:rPr lang="en-US" sz="1050" dirty="0">
                <a:solidFill>
                  <a:schemeClr val="bg2">
                    <a:lumMod val="25000"/>
                  </a:schemeClr>
                </a:solidFill>
                <a:latin typeface="Arial" charset="0"/>
                <a:ea typeface="Arial" charset="0"/>
                <a:cs typeface="Arial" charset="0"/>
              </a:rPr>
              <a:t>Regulators can use the cryptographically assured audit trail made by the ledger passively</a:t>
            </a:r>
          </a:p>
        </p:txBody>
      </p:sp>
      <p:sp>
        <p:nvSpPr>
          <p:cNvPr id="33" name="Footer Placeholder 4"/>
          <p:cNvSpPr>
            <a:spLocks noGrp="1"/>
          </p:cNvSpPr>
          <p:nvPr>
            <p:ph type="ftr" sz="quarter" idx="4294967295"/>
          </p:nvPr>
        </p:nvSpPr>
        <p:spPr>
          <a:xfrm>
            <a:off x="411378" y="5880523"/>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59198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287" y="272039"/>
            <a:ext cx="8229600" cy="1143000"/>
          </a:xfrm>
        </p:spPr>
        <p:txBody>
          <a:bodyPr>
            <a:normAutofit/>
          </a:bodyPr>
          <a:lstStyle/>
          <a:p>
            <a:r>
              <a:rPr lang="en-US" sz="3500" b="1" dirty="0">
                <a:solidFill>
                  <a:schemeClr val="tx2"/>
                </a:solidFill>
              </a:rPr>
              <a:t> </a:t>
            </a:r>
          </a:p>
        </p:txBody>
      </p:sp>
      <p:sp>
        <p:nvSpPr>
          <p:cNvPr id="3" name="Content Placeholder 2"/>
          <p:cNvSpPr>
            <a:spLocks noGrp="1"/>
          </p:cNvSpPr>
          <p:nvPr>
            <p:ph idx="1"/>
          </p:nvPr>
        </p:nvSpPr>
        <p:spPr>
          <a:xfrm>
            <a:off x="849475" y="1774681"/>
            <a:ext cx="3196848" cy="3263504"/>
          </a:xfrm>
        </p:spPr>
        <p:txBody>
          <a:bodyPr/>
          <a:lstStyle/>
          <a:p>
            <a:pPr marL="0" indent="0" algn="ctr">
              <a:buNone/>
            </a:pPr>
            <a:r>
              <a:rPr lang="en-US" sz="1800" dirty="0"/>
              <a:t>Broadcast Blockchain</a:t>
            </a:r>
          </a:p>
        </p:txBody>
      </p:sp>
      <p:sp>
        <p:nvSpPr>
          <p:cNvPr id="6" name="Slide Number Placeholder 5"/>
          <p:cNvSpPr>
            <a:spLocks noGrp="1"/>
          </p:cNvSpPr>
          <p:nvPr>
            <p:ph type="sldNum" sz="quarter" idx="4"/>
          </p:nvPr>
        </p:nvSpPr>
        <p:spPr>
          <a:xfrm>
            <a:off x="8583457" y="6280009"/>
            <a:ext cx="543225" cy="365125"/>
          </a:xfrm>
        </p:spPr>
        <p:txBody>
          <a:bodyPr/>
          <a:lstStyle/>
          <a:p>
            <a:r>
              <a:rPr lang="en-GB" dirty="0"/>
              <a:t>p</a:t>
            </a:r>
            <a:fld id="{A8B2F76E-E94F-1B47-ACE1-BFCD783CD915}" type="slidenum">
              <a:rPr lang="en-GB" smtClean="0"/>
              <a:pPr/>
              <a:t>15</a:t>
            </a:fld>
            <a:r>
              <a:rPr lang="en-GB" dirty="0"/>
              <a:t>.</a:t>
            </a:r>
          </a:p>
        </p:txBody>
      </p:sp>
      <p:sp>
        <p:nvSpPr>
          <p:cNvPr id="7" name="Content Placeholder 6"/>
          <p:cNvSpPr>
            <a:spLocks noGrp="1"/>
          </p:cNvSpPr>
          <p:nvPr>
            <p:ph idx="15"/>
          </p:nvPr>
        </p:nvSpPr>
        <p:spPr>
          <a:xfrm>
            <a:off x="5204240" y="1739644"/>
            <a:ext cx="3196848" cy="3263504"/>
          </a:xfrm>
        </p:spPr>
        <p:txBody>
          <a:bodyPr/>
          <a:lstStyle/>
          <a:p>
            <a:pPr marL="0" indent="0" algn="ctr">
              <a:buNone/>
            </a:pPr>
            <a:r>
              <a:rPr lang="en-US" sz="1800" dirty="0">
                <a:solidFill>
                  <a:srgbClr val="ED1C24"/>
                </a:solidFill>
              </a:rPr>
              <a:t>Corda DLT</a:t>
            </a:r>
          </a:p>
        </p:txBody>
      </p:sp>
      <p:cxnSp>
        <p:nvCxnSpPr>
          <p:cNvPr id="9" name="Straight Connector 8"/>
          <p:cNvCxnSpPr/>
          <p:nvPr/>
        </p:nvCxnSpPr>
        <p:spPr>
          <a:xfrm flipH="1">
            <a:off x="4603901" y="1860448"/>
            <a:ext cx="6324" cy="374137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2" name="Table 71"/>
          <p:cNvGraphicFramePr>
            <a:graphicFrameLocks noGrp="1"/>
          </p:cNvGraphicFramePr>
          <p:nvPr>
            <p:extLst>
              <p:ext uri="{D42A27DB-BD31-4B8C-83A1-F6EECF244321}">
                <p14:modId xmlns:p14="http://schemas.microsoft.com/office/powerpoint/2010/main" val="822222013"/>
              </p:ext>
            </p:extLst>
          </p:nvPr>
        </p:nvGraphicFramePr>
        <p:xfrm>
          <a:off x="2487479" y="2302181"/>
          <a:ext cx="1922985" cy="885031"/>
        </p:xfrm>
        <a:graphic>
          <a:graphicData uri="http://schemas.openxmlformats.org/drawingml/2006/table">
            <a:tbl>
              <a:tblPr firstRow="1" bandRow="1">
                <a:tableStyleId>{5C22544A-7EE6-4342-B048-85BDC9FD1C3A}</a:tableStyleId>
              </a:tblPr>
              <a:tblGrid>
                <a:gridCol w="201367">
                  <a:extLst>
                    <a:ext uri="{9D8B030D-6E8A-4147-A177-3AD203B41FA5}">
                      <a16:colId xmlns:a16="http://schemas.microsoft.com/office/drawing/2014/main" val="20000"/>
                    </a:ext>
                  </a:extLst>
                </a:gridCol>
                <a:gridCol w="1721618">
                  <a:extLst>
                    <a:ext uri="{9D8B030D-6E8A-4147-A177-3AD203B41FA5}">
                      <a16:colId xmlns:a16="http://schemas.microsoft.com/office/drawing/2014/main" val="20001"/>
                    </a:ext>
                  </a:extLst>
                </a:gridCol>
              </a:tblGrid>
              <a:tr h="136230">
                <a:tc gridSpan="2">
                  <a:txBody>
                    <a:bodyPr/>
                    <a:lstStyle/>
                    <a:p>
                      <a:pPr algn="ctr"/>
                      <a:r>
                        <a:rPr lang="en-US" sz="600" dirty="0">
                          <a:solidFill>
                            <a:schemeClr val="bg1"/>
                          </a:solidFill>
                        </a:rPr>
                        <a:t>Bank</a:t>
                      </a:r>
                      <a:r>
                        <a:rPr lang="en-US" sz="600" baseline="0" dirty="0">
                          <a:solidFill>
                            <a:schemeClr val="bg1"/>
                          </a:solidFill>
                        </a:rPr>
                        <a:t> B’s Ledger</a:t>
                      </a:r>
                      <a:endParaRPr lang="en-US" sz="600" dirty="0">
                        <a:solidFill>
                          <a:schemeClr val="bg1"/>
                        </a:solidFill>
                      </a:endParaRPr>
                    </a:p>
                  </a:txBody>
                  <a:tcPr marL="44789" marR="44789" marT="22395" marB="22395">
                    <a:solidFill>
                      <a:srgbClr val="ED1C24"/>
                    </a:solidFill>
                  </a:tcPr>
                </a:tc>
                <a:tc hMerge="1">
                  <a:txBody>
                    <a:bodyPr/>
                    <a:lstStyle/>
                    <a:p>
                      <a:pPr algn="ctr"/>
                      <a:endParaRPr lang="en-US" dirty="0"/>
                    </a:p>
                  </a:txBody>
                  <a:tcPr/>
                </a:tc>
                <a:extLst>
                  <a:ext uri="{0D108BD9-81ED-4DB2-BD59-A6C34878D82A}">
                    <a16:rowId xmlns:a16="http://schemas.microsoft.com/office/drawing/2014/main" val="10000"/>
                  </a:ext>
                </a:extLst>
              </a:tr>
              <a:tr h="124800">
                <a:tc>
                  <a:txBody>
                    <a:bodyPr/>
                    <a:lstStyle/>
                    <a:p>
                      <a:pPr algn="ctr"/>
                      <a:r>
                        <a:rPr lang="en-US" sz="500" dirty="0">
                          <a:solidFill>
                            <a:schemeClr val="bg1"/>
                          </a:solidFill>
                        </a:rPr>
                        <a:t>ID</a:t>
                      </a:r>
                    </a:p>
                  </a:txBody>
                  <a:tcPr marL="44789" marR="44789" marT="22395" marB="22395">
                    <a:solidFill>
                      <a:srgbClr val="ED1C24"/>
                    </a:solidFill>
                  </a:tcPr>
                </a:tc>
                <a:tc>
                  <a:txBody>
                    <a:bodyPr/>
                    <a:lstStyle/>
                    <a:p>
                      <a:pPr algn="l"/>
                      <a:r>
                        <a:rPr lang="en-US" sz="500" dirty="0">
                          <a:solidFill>
                            <a:schemeClr val="bg1"/>
                          </a:solidFill>
                        </a:rPr>
                        <a:t>Fact</a:t>
                      </a:r>
                    </a:p>
                  </a:txBody>
                  <a:tcPr marL="44789" marR="44789" marT="22395" marB="22395">
                    <a:solidFill>
                      <a:srgbClr val="ED1C24"/>
                    </a:solidFill>
                  </a:tcPr>
                </a:tc>
                <a:extLst>
                  <a:ext uri="{0D108BD9-81ED-4DB2-BD59-A6C34878D82A}">
                    <a16:rowId xmlns:a16="http://schemas.microsoft.com/office/drawing/2014/main" val="10001"/>
                  </a:ext>
                </a:extLst>
              </a:tr>
              <a:tr h="124800">
                <a:tc>
                  <a:txBody>
                    <a:bodyPr/>
                    <a:lstStyle/>
                    <a:p>
                      <a:pPr algn="ctr"/>
                      <a:r>
                        <a:rPr lang="en-US" sz="500" dirty="0"/>
                        <a:t>1</a:t>
                      </a:r>
                    </a:p>
                  </a:txBody>
                  <a:tcPr marL="44789" marR="44789" marT="22395" marB="22395"/>
                </a:tc>
                <a:tc>
                  <a:txBody>
                    <a:bodyPr/>
                    <a:lstStyle/>
                    <a:p>
                      <a:pPr algn="l"/>
                      <a:r>
                        <a:rPr lang="en-US" sz="500" dirty="0"/>
                        <a:t>Bank</a:t>
                      </a:r>
                      <a:r>
                        <a:rPr lang="en-US" sz="500" baseline="0" dirty="0"/>
                        <a:t> A pays bank B $5.</a:t>
                      </a:r>
                      <a:endParaRPr lang="en-US" sz="500" dirty="0"/>
                    </a:p>
                  </a:txBody>
                  <a:tcPr marL="44789" marR="44789" marT="22395" marB="22395"/>
                </a:tc>
                <a:extLst>
                  <a:ext uri="{0D108BD9-81ED-4DB2-BD59-A6C34878D82A}">
                    <a16:rowId xmlns:a16="http://schemas.microsoft.com/office/drawing/2014/main" val="10002"/>
                  </a:ext>
                </a:extLst>
              </a:tr>
              <a:tr h="124800">
                <a:tc>
                  <a:txBody>
                    <a:bodyPr/>
                    <a:lstStyle/>
                    <a:p>
                      <a:pPr algn="ctr"/>
                      <a:r>
                        <a:rPr lang="en-US" sz="500" dirty="0"/>
                        <a:t>2</a:t>
                      </a:r>
                    </a:p>
                  </a:txBody>
                  <a:tcPr marL="44789" marR="44789" marT="22395" marB="22395"/>
                </a:tc>
                <a:tc>
                  <a:txBody>
                    <a:bodyPr/>
                    <a:lstStyle/>
                    <a:p>
                      <a:pPr algn="l"/>
                      <a:r>
                        <a:rPr lang="en-US" sz="500" dirty="0"/>
                        <a:t>Bank B purchases bond X from issuing bank A.</a:t>
                      </a:r>
                    </a:p>
                  </a:txBody>
                  <a:tcPr marL="44789" marR="44789" marT="22395" marB="22395"/>
                </a:tc>
                <a:extLst>
                  <a:ext uri="{0D108BD9-81ED-4DB2-BD59-A6C34878D82A}">
                    <a16:rowId xmlns:a16="http://schemas.microsoft.com/office/drawing/2014/main" val="10003"/>
                  </a:ext>
                </a:extLst>
              </a:tr>
              <a:tr h="124800">
                <a:tc>
                  <a:txBody>
                    <a:bodyPr/>
                    <a:lstStyle/>
                    <a:p>
                      <a:pPr algn="ctr"/>
                      <a:r>
                        <a:rPr lang="en-US" sz="500" dirty="0"/>
                        <a:t>3</a:t>
                      </a:r>
                    </a:p>
                  </a:txBody>
                  <a:tcPr marL="44789" marR="44789" marT="22395" marB="223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C purchases</a:t>
                      </a:r>
                      <a:r>
                        <a:rPr lang="en-US" sz="500" baseline="0" dirty="0"/>
                        <a:t> bond X from bank B.</a:t>
                      </a:r>
                      <a:endParaRPr lang="en-US" sz="500" dirty="0"/>
                    </a:p>
                  </a:txBody>
                  <a:tcPr marL="44789" marR="44789" marT="22395" marB="22395"/>
                </a:tc>
                <a:extLst>
                  <a:ext uri="{0D108BD9-81ED-4DB2-BD59-A6C34878D82A}">
                    <a16:rowId xmlns:a16="http://schemas.microsoft.com/office/drawing/2014/main" val="10004"/>
                  </a:ext>
                </a:extLst>
              </a:tr>
              <a:tr h="124801">
                <a:tc>
                  <a:txBody>
                    <a:bodyPr/>
                    <a:lstStyle/>
                    <a:p>
                      <a:pPr algn="ctr"/>
                      <a:r>
                        <a:rPr lang="en-US" sz="500" dirty="0"/>
                        <a:t>4</a:t>
                      </a:r>
                    </a:p>
                  </a:txBody>
                  <a:tcPr marL="44789" marR="44789" marT="22395" marB="22395"/>
                </a:tc>
                <a:tc>
                  <a:txBody>
                    <a:bodyPr/>
                    <a:lstStyle/>
                    <a:p>
                      <a:pPr algn="l"/>
                      <a:r>
                        <a:rPr lang="en-US" sz="500" dirty="0"/>
                        <a:t>Bank C enters a credit default swap with bank D.</a:t>
                      </a:r>
                    </a:p>
                  </a:txBody>
                  <a:tcPr marL="44789" marR="44789" marT="22395" marB="22395"/>
                </a:tc>
                <a:extLst>
                  <a:ext uri="{0D108BD9-81ED-4DB2-BD59-A6C34878D82A}">
                    <a16:rowId xmlns:a16="http://schemas.microsoft.com/office/drawing/2014/main" val="10005"/>
                  </a:ext>
                </a:extLst>
              </a:tr>
              <a:tr h="124800">
                <a:tc>
                  <a:txBody>
                    <a:bodyPr/>
                    <a:lstStyle/>
                    <a:p>
                      <a:pPr algn="ctr"/>
                      <a:r>
                        <a:rPr lang="en-US" sz="500" dirty="0"/>
                        <a:t>5</a:t>
                      </a:r>
                    </a:p>
                  </a:txBody>
                  <a:tcPr marL="44789" marR="44789" marT="22395" marB="223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D</a:t>
                      </a:r>
                      <a:r>
                        <a:rPr lang="en-US" sz="500" baseline="0" dirty="0"/>
                        <a:t> owes bank B $10.</a:t>
                      </a:r>
                      <a:endParaRPr lang="en-US" sz="500" dirty="0"/>
                    </a:p>
                  </a:txBody>
                  <a:tcPr marL="44789" marR="44789" marT="22395" marB="22395"/>
                </a:tc>
                <a:extLst>
                  <a:ext uri="{0D108BD9-81ED-4DB2-BD59-A6C34878D82A}">
                    <a16:rowId xmlns:a16="http://schemas.microsoft.com/office/drawing/2014/main" val="10006"/>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28104046"/>
              </p:ext>
            </p:extLst>
          </p:nvPr>
        </p:nvGraphicFramePr>
        <p:xfrm>
          <a:off x="4827927" y="4530576"/>
          <a:ext cx="1924350" cy="910508"/>
        </p:xfrm>
        <a:graphic>
          <a:graphicData uri="http://schemas.openxmlformats.org/drawingml/2006/table">
            <a:tbl>
              <a:tblPr firstRow="1" bandRow="1">
                <a:tableStyleId>{5C22544A-7EE6-4342-B048-85BDC9FD1C3A}</a:tableStyleId>
              </a:tblPr>
              <a:tblGrid>
                <a:gridCol w="174112">
                  <a:extLst>
                    <a:ext uri="{9D8B030D-6E8A-4147-A177-3AD203B41FA5}">
                      <a16:colId xmlns:a16="http://schemas.microsoft.com/office/drawing/2014/main" val="20000"/>
                    </a:ext>
                  </a:extLst>
                </a:gridCol>
                <a:gridCol w="1750238">
                  <a:extLst>
                    <a:ext uri="{9D8B030D-6E8A-4147-A177-3AD203B41FA5}">
                      <a16:colId xmlns:a16="http://schemas.microsoft.com/office/drawing/2014/main" val="20001"/>
                    </a:ext>
                  </a:extLst>
                </a:gridCol>
              </a:tblGrid>
              <a:tr h="136230">
                <a:tc gridSpan="2">
                  <a:txBody>
                    <a:bodyPr/>
                    <a:lstStyle/>
                    <a:p>
                      <a:pPr algn="ctr"/>
                      <a:r>
                        <a:rPr lang="en-US" sz="600" dirty="0"/>
                        <a:t>Bank</a:t>
                      </a:r>
                      <a:r>
                        <a:rPr lang="en-US" sz="600" baseline="0" dirty="0"/>
                        <a:t> C’s Ledger</a:t>
                      </a:r>
                      <a:endParaRPr lang="en-US" sz="600" dirty="0"/>
                    </a:p>
                  </a:txBody>
                  <a:tcPr marL="44789" marR="44789" marT="22395" marB="22395">
                    <a:solidFill>
                      <a:srgbClr val="ED1C24"/>
                    </a:solidFill>
                  </a:tcPr>
                </a:tc>
                <a:tc hMerge="1">
                  <a:txBody>
                    <a:bodyPr/>
                    <a:lstStyle/>
                    <a:p>
                      <a:pPr algn="ctr"/>
                      <a:endParaRPr lang="en-US" dirty="0"/>
                    </a:p>
                  </a:txBody>
                  <a:tcPr/>
                </a:tc>
                <a:extLst>
                  <a:ext uri="{0D108BD9-81ED-4DB2-BD59-A6C34878D82A}">
                    <a16:rowId xmlns:a16="http://schemas.microsoft.com/office/drawing/2014/main" val="10000"/>
                  </a:ext>
                </a:extLst>
              </a:tr>
              <a:tr h="124800">
                <a:tc>
                  <a:txBody>
                    <a:bodyPr/>
                    <a:lstStyle/>
                    <a:p>
                      <a:pPr algn="ctr"/>
                      <a:r>
                        <a:rPr lang="en-US" sz="500" dirty="0">
                          <a:solidFill>
                            <a:schemeClr val="bg1"/>
                          </a:solidFill>
                        </a:rPr>
                        <a:t>ID</a:t>
                      </a:r>
                    </a:p>
                  </a:txBody>
                  <a:tcPr marL="44789" marR="44789" marT="22395" marB="22395">
                    <a:solidFill>
                      <a:srgbClr val="ED1C24"/>
                    </a:solidFill>
                  </a:tcPr>
                </a:tc>
                <a:tc>
                  <a:txBody>
                    <a:bodyPr/>
                    <a:lstStyle/>
                    <a:p>
                      <a:pPr algn="l"/>
                      <a:r>
                        <a:rPr lang="en-US" sz="500" dirty="0">
                          <a:solidFill>
                            <a:schemeClr val="bg1"/>
                          </a:solidFill>
                        </a:rPr>
                        <a:t>Fact</a:t>
                      </a:r>
                    </a:p>
                  </a:txBody>
                  <a:tcPr marL="44789" marR="44789" marT="22395" marB="22395">
                    <a:solidFill>
                      <a:srgbClr val="ED1C24"/>
                    </a:solidFill>
                  </a:tcPr>
                </a:tc>
                <a:extLst>
                  <a:ext uri="{0D108BD9-81ED-4DB2-BD59-A6C34878D82A}">
                    <a16:rowId xmlns:a16="http://schemas.microsoft.com/office/drawing/2014/main" val="10001"/>
                  </a:ext>
                </a:extLst>
              </a:tr>
              <a:tr h="124800">
                <a:tc>
                  <a:txBody>
                    <a:bodyPr/>
                    <a:lstStyle/>
                    <a:p>
                      <a:pPr algn="ctr"/>
                      <a:endParaRPr lang="en-US" sz="500" dirty="0"/>
                    </a:p>
                  </a:txBody>
                  <a:tcPr marL="44789" marR="44789" marT="22395" marB="22395">
                    <a:solidFill>
                      <a:srgbClr val="E8E9E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500" dirty="0"/>
                    </a:p>
                  </a:txBody>
                  <a:tcPr marL="44789" marR="44789" marT="22395" marB="22395">
                    <a:solidFill>
                      <a:srgbClr val="E8E9E9"/>
                    </a:solidFill>
                  </a:tcPr>
                </a:tc>
                <a:extLst>
                  <a:ext uri="{0D108BD9-81ED-4DB2-BD59-A6C34878D82A}">
                    <a16:rowId xmlns:a16="http://schemas.microsoft.com/office/drawing/2014/main" val="10002"/>
                  </a:ext>
                </a:extLst>
              </a:tr>
              <a:tr h="124800">
                <a:tc>
                  <a:txBody>
                    <a:bodyPr/>
                    <a:lstStyle/>
                    <a:p>
                      <a:pPr algn="ctr"/>
                      <a:endParaRPr lang="en-US" sz="500" dirty="0"/>
                    </a:p>
                  </a:txBody>
                  <a:tcPr marL="44789" marR="44789" marT="22395" marB="22395">
                    <a:solidFill>
                      <a:srgbClr val="E8E9E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500" dirty="0"/>
                    </a:p>
                  </a:txBody>
                  <a:tcPr marL="44789" marR="44789" marT="22395" marB="22395">
                    <a:solidFill>
                      <a:srgbClr val="E8E9E9"/>
                    </a:solidFill>
                  </a:tcPr>
                </a:tc>
                <a:extLst>
                  <a:ext uri="{0D108BD9-81ED-4DB2-BD59-A6C34878D82A}">
                    <a16:rowId xmlns:a16="http://schemas.microsoft.com/office/drawing/2014/main" val="10003"/>
                  </a:ext>
                </a:extLst>
              </a:tr>
              <a:tr h="124800">
                <a:tc>
                  <a:txBody>
                    <a:bodyPr/>
                    <a:lstStyle/>
                    <a:p>
                      <a:pPr algn="ctr"/>
                      <a:r>
                        <a:rPr lang="en-US" sz="500" dirty="0"/>
                        <a:t>3</a:t>
                      </a:r>
                    </a:p>
                  </a:txBody>
                  <a:tcPr marL="44789" marR="44789" marT="22395" marB="22395">
                    <a:solidFill>
                      <a:srgbClr val="B4AA1E">
                        <a:alpha val="5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C purchases</a:t>
                      </a:r>
                      <a:r>
                        <a:rPr lang="en-US" sz="500" baseline="0" dirty="0"/>
                        <a:t> bond X from bank B.</a:t>
                      </a:r>
                      <a:endParaRPr lang="en-US" sz="500" dirty="0"/>
                    </a:p>
                  </a:txBody>
                  <a:tcPr marL="44789" marR="44789" marT="22395" marB="22395">
                    <a:solidFill>
                      <a:srgbClr val="B4AA1E">
                        <a:alpha val="50000"/>
                      </a:srgbClr>
                    </a:solidFill>
                  </a:tcPr>
                </a:tc>
                <a:extLst>
                  <a:ext uri="{0D108BD9-81ED-4DB2-BD59-A6C34878D82A}">
                    <a16:rowId xmlns:a16="http://schemas.microsoft.com/office/drawing/2014/main" val="10004"/>
                  </a:ext>
                </a:extLst>
              </a:tr>
              <a:tr h="137539">
                <a:tc>
                  <a:txBody>
                    <a:bodyPr/>
                    <a:lstStyle/>
                    <a:p>
                      <a:pPr algn="ctr"/>
                      <a:r>
                        <a:rPr lang="en-US" sz="500" dirty="0"/>
                        <a:t>4</a:t>
                      </a:r>
                    </a:p>
                  </a:txBody>
                  <a:tcPr marL="44789" marR="44789" marT="22395" marB="22395">
                    <a:solidFill>
                      <a:srgbClr val="FF7E00">
                        <a:alpha val="5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a:t>
                      </a:r>
                      <a:r>
                        <a:rPr lang="en-US" sz="500" baseline="0" dirty="0"/>
                        <a:t> C enters a credit default swap with Bank D. </a:t>
                      </a:r>
                      <a:endParaRPr lang="en-US" sz="500" dirty="0"/>
                    </a:p>
                  </a:txBody>
                  <a:tcPr marL="44789" marR="44789" marT="22395" marB="22395">
                    <a:solidFill>
                      <a:srgbClr val="FF7E00">
                        <a:alpha val="50000"/>
                      </a:srgbClr>
                    </a:solidFill>
                  </a:tcPr>
                </a:tc>
                <a:extLst>
                  <a:ext uri="{0D108BD9-81ED-4DB2-BD59-A6C34878D82A}">
                    <a16:rowId xmlns:a16="http://schemas.microsoft.com/office/drawing/2014/main" val="10005"/>
                  </a:ext>
                </a:extLst>
              </a:tr>
              <a:tr h="137539">
                <a:tc>
                  <a:txBody>
                    <a:bodyPr/>
                    <a:lstStyle/>
                    <a:p>
                      <a:pPr algn="ctr"/>
                      <a:endParaRPr lang="en-US" sz="500" dirty="0"/>
                    </a:p>
                  </a:txBody>
                  <a:tcPr marL="44789" marR="44789" marT="22395" marB="22395">
                    <a:solidFill>
                      <a:srgbClr val="E8E9E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500" dirty="0"/>
                    </a:p>
                  </a:txBody>
                  <a:tcPr marL="44789" marR="44789" marT="22395" marB="22395">
                    <a:solidFill>
                      <a:srgbClr val="E8E9E9"/>
                    </a:solidFill>
                  </a:tcPr>
                </a:tc>
                <a:extLst>
                  <a:ext uri="{0D108BD9-81ED-4DB2-BD59-A6C34878D82A}">
                    <a16:rowId xmlns:a16="http://schemas.microsoft.com/office/drawing/2014/main" val="10006"/>
                  </a:ext>
                </a:extLst>
              </a:tr>
            </a:tbl>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2045782429"/>
              </p:ext>
            </p:extLst>
          </p:nvPr>
        </p:nvGraphicFramePr>
        <p:xfrm>
          <a:off x="6876558" y="2309660"/>
          <a:ext cx="1873732" cy="885030"/>
        </p:xfrm>
        <a:graphic>
          <a:graphicData uri="http://schemas.openxmlformats.org/drawingml/2006/table">
            <a:tbl>
              <a:tblPr firstRow="1" bandRow="1">
                <a:tableStyleId>{5C22544A-7EE6-4342-B048-85BDC9FD1C3A}</a:tableStyleId>
              </a:tblPr>
              <a:tblGrid>
                <a:gridCol w="175991">
                  <a:extLst>
                    <a:ext uri="{9D8B030D-6E8A-4147-A177-3AD203B41FA5}">
                      <a16:colId xmlns:a16="http://schemas.microsoft.com/office/drawing/2014/main" val="20000"/>
                    </a:ext>
                  </a:extLst>
                </a:gridCol>
                <a:gridCol w="1697741">
                  <a:extLst>
                    <a:ext uri="{9D8B030D-6E8A-4147-A177-3AD203B41FA5}">
                      <a16:colId xmlns:a16="http://schemas.microsoft.com/office/drawing/2014/main" val="20001"/>
                    </a:ext>
                  </a:extLst>
                </a:gridCol>
              </a:tblGrid>
              <a:tr h="136230">
                <a:tc gridSpan="2">
                  <a:txBody>
                    <a:bodyPr/>
                    <a:lstStyle/>
                    <a:p>
                      <a:pPr algn="ctr"/>
                      <a:r>
                        <a:rPr lang="en-US" sz="600" dirty="0"/>
                        <a:t>Bank</a:t>
                      </a:r>
                      <a:r>
                        <a:rPr lang="en-US" sz="600" baseline="0" dirty="0"/>
                        <a:t> B’s Ledger</a:t>
                      </a:r>
                      <a:endParaRPr lang="en-US" sz="600" dirty="0"/>
                    </a:p>
                  </a:txBody>
                  <a:tcPr marL="44789" marR="44789" marT="22395" marB="22395">
                    <a:solidFill>
                      <a:srgbClr val="ED1C24"/>
                    </a:solidFill>
                  </a:tcPr>
                </a:tc>
                <a:tc hMerge="1">
                  <a:txBody>
                    <a:bodyPr/>
                    <a:lstStyle/>
                    <a:p>
                      <a:pPr algn="ctr"/>
                      <a:endParaRPr lang="en-US" dirty="0"/>
                    </a:p>
                  </a:txBody>
                  <a:tcPr/>
                </a:tc>
                <a:extLst>
                  <a:ext uri="{0D108BD9-81ED-4DB2-BD59-A6C34878D82A}">
                    <a16:rowId xmlns:a16="http://schemas.microsoft.com/office/drawing/2014/main" val="10000"/>
                  </a:ext>
                </a:extLst>
              </a:tr>
              <a:tr h="124800">
                <a:tc>
                  <a:txBody>
                    <a:bodyPr/>
                    <a:lstStyle/>
                    <a:p>
                      <a:pPr algn="ctr"/>
                      <a:r>
                        <a:rPr lang="en-US" sz="500" dirty="0">
                          <a:solidFill>
                            <a:schemeClr val="bg1"/>
                          </a:solidFill>
                        </a:rPr>
                        <a:t>ID</a:t>
                      </a:r>
                    </a:p>
                  </a:txBody>
                  <a:tcPr marL="44789" marR="44789" marT="22395" marB="22395">
                    <a:solidFill>
                      <a:srgbClr val="ED1C24"/>
                    </a:solidFill>
                  </a:tcPr>
                </a:tc>
                <a:tc>
                  <a:txBody>
                    <a:bodyPr/>
                    <a:lstStyle/>
                    <a:p>
                      <a:pPr algn="l"/>
                      <a:r>
                        <a:rPr lang="en-US" sz="500" dirty="0">
                          <a:solidFill>
                            <a:schemeClr val="bg1"/>
                          </a:solidFill>
                        </a:rPr>
                        <a:t>Fact</a:t>
                      </a:r>
                    </a:p>
                  </a:txBody>
                  <a:tcPr marL="44789" marR="44789" marT="22395" marB="22395">
                    <a:solidFill>
                      <a:srgbClr val="ED1C24"/>
                    </a:solidFill>
                  </a:tcPr>
                </a:tc>
                <a:extLst>
                  <a:ext uri="{0D108BD9-81ED-4DB2-BD59-A6C34878D82A}">
                    <a16:rowId xmlns:a16="http://schemas.microsoft.com/office/drawing/2014/main" val="10001"/>
                  </a:ext>
                </a:extLst>
              </a:tr>
              <a:tr h="124800">
                <a:tc>
                  <a:txBody>
                    <a:bodyPr/>
                    <a:lstStyle/>
                    <a:p>
                      <a:pPr algn="ctr"/>
                      <a:r>
                        <a:rPr lang="en-US" sz="500" dirty="0"/>
                        <a:t>1</a:t>
                      </a:r>
                    </a:p>
                  </a:txBody>
                  <a:tcPr marL="44789" marR="44789" marT="22395" marB="22395">
                    <a:solidFill>
                      <a:srgbClr val="ED1C24">
                        <a:alpha val="50000"/>
                      </a:srgbClr>
                    </a:solidFill>
                  </a:tcPr>
                </a:tc>
                <a:tc>
                  <a:txBody>
                    <a:bodyPr/>
                    <a:lstStyle/>
                    <a:p>
                      <a:pPr algn="l"/>
                      <a:r>
                        <a:rPr lang="en-US" sz="500" dirty="0"/>
                        <a:t>Bank</a:t>
                      </a:r>
                      <a:r>
                        <a:rPr lang="en-US" sz="500" baseline="0" dirty="0"/>
                        <a:t> A pays bank B $5.</a:t>
                      </a:r>
                      <a:endParaRPr lang="en-US" sz="500" dirty="0"/>
                    </a:p>
                  </a:txBody>
                  <a:tcPr marL="44789" marR="44789" marT="22395" marB="22395">
                    <a:solidFill>
                      <a:srgbClr val="ED1C24">
                        <a:alpha val="50000"/>
                      </a:srgbClr>
                    </a:solidFill>
                  </a:tcPr>
                </a:tc>
                <a:extLst>
                  <a:ext uri="{0D108BD9-81ED-4DB2-BD59-A6C34878D82A}">
                    <a16:rowId xmlns:a16="http://schemas.microsoft.com/office/drawing/2014/main" val="10002"/>
                  </a:ext>
                </a:extLst>
              </a:tr>
              <a:tr h="124800">
                <a:tc>
                  <a:txBody>
                    <a:bodyPr/>
                    <a:lstStyle/>
                    <a:p>
                      <a:pPr algn="ctr"/>
                      <a:r>
                        <a:rPr lang="en-US" sz="500" dirty="0"/>
                        <a:t>2</a:t>
                      </a:r>
                    </a:p>
                  </a:txBody>
                  <a:tcPr marL="44789" marR="44789" marT="22395" marB="22395">
                    <a:solidFill>
                      <a:srgbClr val="70B3FF">
                        <a:alpha val="50000"/>
                      </a:srgbClr>
                    </a:solidFill>
                  </a:tcPr>
                </a:tc>
                <a:tc>
                  <a:txBody>
                    <a:bodyPr/>
                    <a:lstStyle/>
                    <a:p>
                      <a:pPr algn="l"/>
                      <a:r>
                        <a:rPr lang="en-US" sz="500" dirty="0"/>
                        <a:t>Bank B purchases bond X from issuing bank A.</a:t>
                      </a:r>
                    </a:p>
                  </a:txBody>
                  <a:tcPr marL="44789" marR="44789" marT="22395" marB="22395">
                    <a:solidFill>
                      <a:srgbClr val="70B3FF">
                        <a:alpha val="50000"/>
                      </a:srgbClr>
                    </a:solidFill>
                  </a:tcPr>
                </a:tc>
                <a:extLst>
                  <a:ext uri="{0D108BD9-81ED-4DB2-BD59-A6C34878D82A}">
                    <a16:rowId xmlns:a16="http://schemas.microsoft.com/office/drawing/2014/main" val="10003"/>
                  </a:ext>
                </a:extLst>
              </a:tr>
              <a:tr h="124800">
                <a:tc>
                  <a:txBody>
                    <a:bodyPr/>
                    <a:lstStyle/>
                    <a:p>
                      <a:pPr algn="ctr"/>
                      <a:r>
                        <a:rPr lang="en-US" sz="500" dirty="0"/>
                        <a:t>3</a:t>
                      </a:r>
                    </a:p>
                  </a:txBody>
                  <a:tcPr marL="44789" marR="44789" marT="22395" marB="22395">
                    <a:solidFill>
                      <a:srgbClr val="B4AA1E">
                        <a:alpha val="5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C purchases</a:t>
                      </a:r>
                      <a:r>
                        <a:rPr lang="en-US" sz="500" baseline="0" dirty="0"/>
                        <a:t> bond X from bank B.</a:t>
                      </a:r>
                    </a:p>
                  </a:txBody>
                  <a:tcPr marL="44789" marR="44789" marT="22395" marB="22395">
                    <a:solidFill>
                      <a:srgbClr val="B4AA1E">
                        <a:alpha val="50000"/>
                      </a:srgbClr>
                    </a:solidFill>
                  </a:tcPr>
                </a:tc>
                <a:extLst>
                  <a:ext uri="{0D108BD9-81ED-4DB2-BD59-A6C34878D82A}">
                    <a16:rowId xmlns:a16="http://schemas.microsoft.com/office/drawing/2014/main" val="10004"/>
                  </a:ext>
                </a:extLst>
              </a:tr>
              <a:tr h="124800">
                <a:tc>
                  <a:txBody>
                    <a:bodyPr/>
                    <a:lstStyle/>
                    <a:p>
                      <a:pPr algn="ctr"/>
                      <a:endParaRPr lang="en-US" sz="500" dirty="0"/>
                    </a:p>
                  </a:txBody>
                  <a:tcPr marL="44789" marR="44789" marT="22395" marB="22395">
                    <a:solidFill>
                      <a:srgbClr val="EFEFE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500" dirty="0"/>
                    </a:p>
                  </a:txBody>
                  <a:tcPr marL="44789" marR="44789" marT="22395" marB="22395">
                    <a:solidFill>
                      <a:srgbClr val="EFEFEF"/>
                    </a:solidFill>
                  </a:tcPr>
                </a:tc>
                <a:extLst>
                  <a:ext uri="{0D108BD9-81ED-4DB2-BD59-A6C34878D82A}">
                    <a16:rowId xmlns:a16="http://schemas.microsoft.com/office/drawing/2014/main" val="10005"/>
                  </a:ext>
                </a:extLst>
              </a:tr>
              <a:tr h="124800">
                <a:tc>
                  <a:txBody>
                    <a:bodyPr/>
                    <a:lstStyle/>
                    <a:p>
                      <a:pPr algn="ctr"/>
                      <a:r>
                        <a:rPr lang="en-US" sz="500" dirty="0"/>
                        <a:t>5</a:t>
                      </a:r>
                    </a:p>
                  </a:txBody>
                  <a:tcPr marL="44789" marR="44789" marT="22395" marB="22395">
                    <a:solidFill>
                      <a:srgbClr val="F8D60D">
                        <a:alpha val="5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D</a:t>
                      </a:r>
                      <a:r>
                        <a:rPr lang="en-US" sz="500" baseline="0" dirty="0"/>
                        <a:t> owes bank B $10.</a:t>
                      </a:r>
                      <a:endParaRPr lang="en-US" sz="500" dirty="0"/>
                    </a:p>
                  </a:txBody>
                  <a:tcPr marL="44789" marR="44789" marT="22395" marB="22395">
                    <a:solidFill>
                      <a:srgbClr val="F8D60D">
                        <a:alpha val="50000"/>
                      </a:srgbClr>
                    </a:solidFill>
                  </a:tcPr>
                </a:tc>
                <a:extLst>
                  <a:ext uri="{0D108BD9-81ED-4DB2-BD59-A6C34878D82A}">
                    <a16:rowId xmlns:a16="http://schemas.microsoft.com/office/drawing/2014/main" val="10006"/>
                  </a:ext>
                </a:extLst>
              </a:tr>
            </a:tbl>
          </a:graphicData>
        </a:graphic>
      </p:graphicFrame>
      <p:graphicFrame>
        <p:nvGraphicFramePr>
          <p:cNvPr id="64" name="Table 63"/>
          <p:cNvGraphicFramePr>
            <a:graphicFrameLocks noGrp="1"/>
          </p:cNvGraphicFramePr>
          <p:nvPr>
            <p:extLst>
              <p:ext uri="{D42A27DB-BD31-4B8C-83A1-F6EECF244321}">
                <p14:modId xmlns:p14="http://schemas.microsoft.com/office/powerpoint/2010/main" val="104612086"/>
              </p:ext>
            </p:extLst>
          </p:nvPr>
        </p:nvGraphicFramePr>
        <p:xfrm>
          <a:off x="6876558" y="4516381"/>
          <a:ext cx="1873732" cy="904257"/>
        </p:xfrm>
        <a:graphic>
          <a:graphicData uri="http://schemas.openxmlformats.org/drawingml/2006/table">
            <a:tbl>
              <a:tblPr firstRow="1" bandRow="1">
                <a:tableStyleId>{5C22544A-7EE6-4342-B048-85BDC9FD1C3A}</a:tableStyleId>
              </a:tblPr>
              <a:tblGrid>
                <a:gridCol w="174112">
                  <a:extLst>
                    <a:ext uri="{9D8B030D-6E8A-4147-A177-3AD203B41FA5}">
                      <a16:colId xmlns:a16="http://schemas.microsoft.com/office/drawing/2014/main" val="20000"/>
                    </a:ext>
                  </a:extLst>
                </a:gridCol>
                <a:gridCol w="1699620">
                  <a:extLst>
                    <a:ext uri="{9D8B030D-6E8A-4147-A177-3AD203B41FA5}">
                      <a16:colId xmlns:a16="http://schemas.microsoft.com/office/drawing/2014/main" val="20001"/>
                    </a:ext>
                  </a:extLst>
                </a:gridCol>
              </a:tblGrid>
              <a:tr h="146264">
                <a:tc gridSpan="2">
                  <a:txBody>
                    <a:bodyPr/>
                    <a:lstStyle/>
                    <a:p>
                      <a:pPr algn="ctr"/>
                      <a:r>
                        <a:rPr lang="en-US" sz="600" dirty="0"/>
                        <a:t>Bank</a:t>
                      </a:r>
                      <a:r>
                        <a:rPr lang="en-US" sz="600" baseline="0" dirty="0"/>
                        <a:t> D’s Ledger</a:t>
                      </a:r>
                      <a:endParaRPr lang="en-US" sz="600" dirty="0"/>
                    </a:p>
                  </a:txBody>
                  <a:tcPr marL="44789" marR="44789" marT="22395" marB="22395">
                    <a:solidFill>
                      <a:srgbClr val="ED1C24"/>
                    </a:solidFill>
                  </a:tcPr>
                </a:tc>
                <a:tc hMerge="1">
                  <a:txBody>
                    <a:bodyPr/>
                    <a:lstStyle/>
                    <a:p>
                      <a:pPr algn="ctr"/>
                      <a:endParaRPr lang="en-US" dirty="0"/>
                    </a:p>
                  </a:txBody>
                  <a:tcPr/>
                </a:tc>
                <a:extLst>
                  <a:ext uri="{0D108BD9-81ED-4DB2-BD59-A6C34878D82A}">
                    <a16:rowId xmlns:a16="http://schemas.microsoft.com/office/drawing/2014/main" val="10000"/>
                  </a:ext>
                </a:extLst>
              </a:tr>
              <a:tr h="133993">
                <a:tc>
                  <a:txBody>
                    <a:bodyPr/>
                    <a:lstStyle/>
                    <a:p>
                      <a:pPr algn="ctr"/>
                      <a:r>
                        <a:rPr lang="en-US" sz="500" dirty="0">
                          <a:solidFill>
                            <a:schemeClr val="bg1"/>
                          </a:solidFill>
                        </a:rPr>
                        <a:t>ID</a:t>
                      </a:r>
                    </a:p>
                  </a:txBody>
                  <a:tcPr marL="44789" marR="44789" marT="22395" marB="22395">
                    <a:solidFill>
                      <a:srgbClr val="ED1C24"/>
                    </a:solidFill>
                  </a:tcPr>
                </a:tc>
                <a:tc>
                  <a:txBody>
                    <a:bodyPr/>
                    <a:lstStyle/>
                    <a:p>
                      <a:pPr algn="l"/>
                      <a:r>
                        <a:rPr lang="en-US" sz="500" dirty="0">
                          <a:solidFill>
                            <a:schemeClr val="bg1"/>
                          </a:solidFill>
                        </a:rPr>
                        <a:t>Fact</a:t>
                      </a:r>
                    </a:p>
                  </a:txBody>
                  <a:tcPr marL="44789" marR="44789" marT="22395" marB="22395">
                    <a:solidFill>
                      <a:srgbClr val="ED1C24"/>
                    </a:solidFill>
                  </a:tcPr>
                </a:tc>
                <a:extLst>
                  <a:ext uri="{0D108BD9-81ED-4DB2-BD59-A6C34878D82A}">
                    <a16:rowId xmlns:a16="http://schemas.microsoft.com/office/drawing/2014/main" val="10001"/>
                  </a:ext>
                </a:extLst>
              </a:tr>
              <a:tr h="124800">
                <a:tc>
                  <a:txBody>
                    <a:bodyPr/>
                    <a:lstStyle/>
                    <a:p>
                      <a:pPr algn="ctr"/>
                      <a:endParaRPr lang="en-US" sz="500" dirty="0"/>
                    </a:p>
                  </a:txBody>
                  <a:tcPr marL="44789" marR="44789" marT="22395" marB="22395">
                    <a:solidFill>
                      <a:srgbClr val="E8E9E9"/>
                    </a:solidFill>
                  </a:tcPr>
                </a:tc>
                <a:tc>
                  <a:txBody>
                    <a:bodyPr/>
                    <a:lstStyle/>
                    <a:p>
                      <a:pPr algn="l"/>
                      <a:endParaRPr lang="en-US" sz="500" dirty="0"/>
                    </a:p>
                  </a:txBody>
                  <a:tcPr marL="44789" marR="44789" marT="22395" marB="22395">
                    <a:solidFill>
                      <a:srgbClr val="E8E9E9"/>
                    </a:solidFill>
                  </a:tcPr>
                </a:tc>
                <a:extLst>
                  <a:ext uri="{0D108BD9-81ED-4DB2-BD59-A6C34878D82A}">
                    <a16:rowId xmlns:a16="http://schemas.microsoft.com/office/drawing/2014/main" val="10002"/>
                  </a:ext>
                </a:extLst>
              </a:tr>
              <a:tr h="124800">
                <a:tc>
                  <a:txBody>
                    <a:bodyPr/>
                    <a:lstStyle/>
                    <a:p>
                      <a:pPr algn="ctr"/>
                      <a:endParaRPr lang="en-US" sz="500" dirty="0"/>
                    </a:p>
                  </a:txBody>
                  <a:tcPr marL="44789" marR="44789" marT="22395" marB="22395">
                    <a:solidFill>
                      <a:srgbClr val="E8E9E9"/>
                    </a:solidFill>
                  </a:tcPr>
                </a:tc>
                <a:tc>
                  <a:txBody>
                    <a:bodyPr/>
                    <a:lstStyle/>
                    <a:p>
                      <a:pPr algn="l"/>
                      <a:endParaRPr lang="en-US" sz="500" dirty="0"/>
                    </a:p>
                  </a:txBody>
                  <a:tcPr marL="44789" marR="44789" marT="22395" marB="22395">
                    <a:solidFill>
                      <a:srgbClr val="E8E9E9"/>
                    </a:solidFill>
                  </a:tcPr>
                </a:tc>
                <a:extLst>
                  <a:ext uri="{0D108BD9-81ED-4DB2-BD59-A6C34878D82A}">
                    <a16:rowId xmlns:a16="http://schemas.microsoft.com/office/drawing/2014/main" val="10003"/>
                  </a:ext>
                </a:extLst>
              </a:tr>
              <a:tr h="124800">
                <a:tc>
                  <a:txBody>
                    <a:bodyPr/>
                    <a:lstStyle/>
                    <a:p>
                      <a:pPr algn="ctr"/>
                      <a:endParaRPr lang="en-US" sz="500" dirty="0"/>
                    </a:p>
                  </a:txBody>
                  <a:tcPr marL="44789" marR="44789" marT="22395" marB="22395">
                    <a:solidFill>
                      <a:srgbClr val="E8E9E9"/>
                    </a:solidFill>
                  </a:tcPr>
                </a:tc>
                <a:tc>
                  <a:txBody>
                    <a:bodyPr/>
                    <a:lstStyle/>
                    <a:p>
                      <a:pPr algn="l"/>
                      <a:endParaRPr lang="en-US" sz="500" dirty="0"/>
                    </a:p>
                  </a:txBody>
                  <a:tcPr marL="44789" marR="44789" marT="22395" marB="22395">
                    <a:solidFill>
                      <a:srgbClr val="E8E9E9"/>
                    </a:solidFill>
                  </a:tcPr>
                </a:tc>
                <a:extLst>
                  <a:ext uri="{0D108BD9-81ED-4DB2-BD59-A6C34878D82A}">
                    <a16:rowId xmlns:a16="http://schemas.microsoft.com/office/drawing/2014/main" val="10004"/>
                  </a:ext>
                </a:extLst>
              </a:tr>
              <a:tr h="124800">
                <a:tc>
                  <a:txBody>
                    <a:bodyPr/>
                    <a:lstStyle/>
                    <a:p>
                      <a:pPr algn="ctr"/>
                      <a:r>
                        <a:rPr lang="en-US" sz="500" dirty="0"/>
                        <a:t>4</a:t>
                      </a:r>
                    </a:p>
                  </a:txBody>
                  <a:tcPr marL="44789" marR="44789" marT="22395" marB="22395">
                    <a:solidFill>
                      <a:srgbClr val="FF7E00">
                        <a:alpha val="50000"/>
                      </a:srgbClr>
                    </a:solidFill>
                  </a:tcPr>
                </a:tc>
                <a:tc>
                  <a:txBody>
                    <a:bodyPr/>
                    <a:lstStyle/>
                    <a:p>
                      <a:pPr algn="l"/>
                      <a:r>
                        <a:rPr lang="en-US" sz="500" dirty="0"/>
                        <a:t>Bank</a:t>
                      </a:r>
                      <a:r>
                        <a:rPr lang="en-US" sz="500" baseline="0" dirty="0"/>
                        <a:t> C enters a credit default swap with Bank D. </a:t>
                      </a:r>
                      <a:endParaRPr lang="en-US" sz="500" dirty="0"/>
                    </a:p>
                  </a:txBody>
                  <a:tcPr marL="44789" marR="44789" marT="22395" marB="22395">
                    <a:solidFill>
                      <a:srgbClr val="FF7E00">
                        <a:alpha val="50000"/>
                      </a:srgbClr>
                    </a:solidFill>
                  </a:tcPr>
                </a:tc>
                <a:extLst>
                  <a:ext uri="{0D108BD9-81ED-4DB2-BD59-A6C34878D82A}">
                    <a16:rowId xmlns:a16="http://schemas.microsoft.com/office/drawing/2014/main" val="10005"/>
                  </a:ext>
                </a:extLst>
              </a:tr>
              <a:tr h="124800">
                <a:tc>
                  <a:txBody>
                    <a:bodyPr/>
                    <a:lstStyle/>
                    <a:p>
                      <a:pPr algn="ctr"/>
                      <a:r>
                        <a:rPr lang="en-US" sz="500" dirty="0"/>
                        <a:t>5</a:t>
                      </a:r>
                    </a:p>
                  </a:txBody>
                  <a:tcPr marL="44789" marR="44789" marT="22395" marB="22395">
                    <a:solidFill>
                      <a:srgbClr val="F8D60D">
                        <a:alpha val="5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D</a:t>
                      </a:r>
                      <a:r>
                        <a:rPr lang="en-US" sz="500" baseline="0" dirty="0"/>
                        <a:t> owes bank B $10.</a:t>
                      </a:r>
                      <a:endParaRPr lang="en-US" sz="500" dirty="0"/>
                    </a:p>
                  </a:txBody>
                  <a:tcPr marL="44789" marR="44789" marT="22395" marB="22395">
                    <a:solidFill>
                      <a:srgbClr val="F8D60D">
                        <a:alpha val="50000"/>
                      </a:srgbClr>
                    </a:solidFill>
                  </a:tcPr>
                </a:tc>
                <a:extLst>
                  <a:ext uri="{0D108BD9-81ED-4DB2-BD59-A6C34878D82A}">
                    <a16:rowId xmlns:a16="http://schemas.microsoft.com/office/drawing/2014/main" val="10006"/>
                  </a:ext>
                </a:extLst>
              </a:tr>
            </a:tbl>
          </a:graphicData>
        </a:graphic>
      </p:graphicFrame>
      <p:graphicFrame>
        <p:nvGraphicFramePr>
          <p:cNvPr id="81" name="Table 80"/>
          <p:cNvGraphicFramePr>
            <a:graphicFrameLocks noGrp="1"/>
          </p:cNvGraphicFramePr>
          <p:nvPr>
            <p:extLst>
              <p:ext uri="{D42A27DB-BD31-4B8C-83A1-F6EECF244321}">
                <p14:modId xmlns:p14="http://schemas.microsoft.com/office/powerpoint/2010/main" val="1573706156"/>
              </p:ext>
            </p:extLst>
          </p:nvPr>
        </p:nvGraphicFramePr>
        <p:xfrm>
          <a:off x="4828935" y="2306823"/>
          <a:ext cx="1923342" cy="899282"/>
        </p:xfrm>
        <a:graphic>
          <a:graphicData uri="http://schemas.openxmlformats.org/drawingml/2006/table">
            <a:tbl>
              <a:tblPr firstRow="1" bandRow="1">
                <a:tableStyleId>{5C22544A-7EE6-4342-B048-85BDC9FD1C3A}</a:tableStyleId>
              </a:tblPr>
              <a:tblGrid>
                <a:gridCol w="174112">
                  <a:extLst>
                    <a:ext uri="{9D8B030D-6E8A-4147-A177-3AD203B41FA5}">
                      <a16:colId xmlns:a16="http://schemas.microsoft.com/office/drawing/2014/main" val="20000"/>
                    </a:ext>
                  </a:extLst>
                </a:gridCol>
                <a:gridCol w="1749230">
                  <a:extLst>
                    <a:ext uri="{9D8B030D-6E8A-4147-A177-3AD203B41FA5}">
                      <a16:colId xmlns:a16="http://schemas.microsoft.com/office/drawing/2014/main" val="20001"/>
                    </a:ext>
                  </a:extLst>
                </a:gridCol>
              </a:tblGrid>
              <a:tr h="136230">
                <a:tc gridSpan="2">
                  <a:txBody>
                    <a:bodyPr/>
                    <a:lstStyle/>
                    <a:p>
                      <a:pPr algn="ctr"/>
                      <a:r>
                        <a:rPr lang="en-US" sz="600" dirty="0"/>
                        <a:t>Bank</a:t>
                      </a:r>
                      <a:r>
                        <a:rPr lang="en-US" sz="600" baseline="0" dirty="0"/>
                        <a:t> A’s Ledger</a:t>
                      </a:r>
                      <a:endParaRPr lang="en-US" sz="600" dirty="0"/>
                    </a:p>
                  </a:txBody>
                  <a:tcPr marL="44789" marR="44789" marT="22395" marB="22395">
                    <a:solidFill>
                      <a:srgbClr val="ED1C24"/>
                    </a:solidFill>
                  </a:tcPr>
                </a:tc>
                <a:tc hMerge="1">
                  <a:txBody>
                    <a:bodyPr/>
                    <a:lstStyle/>
                    <a:p>
                      <a:pPr algn="ctr"/>
                      <a:endParaRPr lang="en-US" dirty="0"/>
                    </a:p>
                  </a:txBody>
                  <a:tcPr/>
                </a:tc>
                <a:extLst>
                  <a:ext uri="{0D108BD9-81ED-4DB2-BD59-A6C34878D82A}">
                    <a16:rowId xmlns:a16="http://schemas.microsoft.com/office/drawing/2014/main" val="10000"/>
                  </a:ext>
                </a:extLst>
              </a:tr>
              <a:tr h="124800">
                <a:tc>
                  <a:txBody>
                    <a:bodyPr/>
                    <a:lstStyle/>
                    <a:p>
                      <a:pPr algn="ctr"/>
                      <a:r>
                        <a:rPr lang="en-US" sz="500" dirty="0">
                          <a:solidFill>
                            <a:schemeClr val="bg1"/>
                          </a:solidFill>
                        </a:rPr>
                        <a:t>ID</a:t>
                      </a:r>
                    </a:p>
                  </a:txBody>
                  <a:tcPr marL="44789" marR="44789" marT="22395" marB="22395">
                    <a:solidFill>
                      <a:srgbClr val="ED1C24"/>
                    </a:solidFill>
                  </a:tcPr>
                </a:tc>
                <a:tc>
                  <a:txBody>
                    <a:bodyPr/>
                    <a:lstStyle/>
                    <a:p>
                      <a:pPr algn="l"/>
                      <a:r>
                        <a:rPr lang="en-US" sz="500" dirty="0">
                          <a:solidFill>
                            <a:schemeClr val="bg1"/>
                          </a:solidFill>
                        </a:rPr>
                        <a:t>Fact</a:t>
                      </a:r>
                    </a:p>
                  </a:txBody>
                  <a:tcPr marL="44789" marR="44789" marT="22395" marB="22395">
                    <a:solidFill>
                      <a:srgbClr val="ED1C24"/>
                    </a:solidFill>
                  </a:tcPr>
                </a:tc>
                <a:extLst>
                  <a:ext uri="{0D108BD9-81ED-4DB2-BD59-A6C34878D82A}">
                    <a16:rowId xmlns:a16="http://schemas.microsoft.com/office/drawing/2014/main" val="10001"/>
                  </a:ext>
                </a:extLst>
              </a:tr>
              <a:tr h="124800">
                <a:tc>
                  <a:txBody>
                    <a:bodyPr/>
                    <a:lstStyle/>
                    <a:p>
                      <a:pPr algn="ctr"/>
                      <a:r>
                        <a:rPr lang="en-US" sz="500" dirty="0"/>
                        <a:t>1</a:t>
                      </a:r>
                    </a:p>
                  </a:txBody>
                  <a:tcPr marL="44789" marR="44789" marT="22395" marB="22395">
                    <a:solidFill>
                      <a:srgbClr val="ED1C24">
                        <a:alpha val="5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a:t>
                      </a:r>
                      <a:r>
                        <a:rPr lang="en-US" sz="500" baseline="0" dirty="0"/>
                        <a:t> A pays bank B $5.</a:t>
                      </a:r>
                      <a:endParaRPr lang="en-US" sz="500" dirty="0"/>
                    </a:p>
                  </a:txBody>
                  <a:tcPr marL="44789" marR="44789" marT="22395" marB="22395">
                    <a:solidFill>
                      <a:srgbClr val="ED1C24">
                        <a:alpha val="50000"/>
                      </a:srgbClr>
                    </a:solidFill>
                  </a:tcPr>
                </a:tc>
                <a:extLst>
                  <a:ext uri="{0D108BD9-81ED-4DB2-BD59-A6C34878D82A}">
                    <a16:rowId xmlns:a16="http://schemas.microsoft.com/office/drawing/2014/main" val="10002"/>
                  </a:ext>
                </a:extLst>
              </a:tr>
              <a:tr h="128363">
                <a:tc>
                  <a:txBody>
                    <a:bodyPr/>
                    <a:lstStyle/>
                    <a:p>
                      <a:pPr algn="ctr"/>
                      <a:r>
                        <a:rPr lang="en-US" sz="500" dirty="0"/>
                        <a:t>2</a:t>
                      </a:r>
                    </a:p>
                  </a:txBody>
                  <a:tcPr marL="44789" marR="44789" marT="22395" marB="22395">
                    <a:solidFill>
                      <a:srgbClr val="70B3FF">
                        <a:alpha val="50000"/>
                      </a:srgbClr>
                    </a:solidFill>
                  </a:tcPr>
                </a:tc>
                <a:tc>
                  <a:txBody>
                    <a:bodyPr/>
                    <a:lstStyle/>
                    <a:p>
                      <a:pPr algn="l"/>
                      <a:r>
                        <a:rPr lang="en-US" sz="500" dirty="0"/>
                        <a:t>Bank B purchases bond X from issuing bank A.</a:t>
                      </a:r>
                    </a:p>
                  </a:txBody>
                  <a:tcPr marL="44789" marR="44789" marT="22395" marB="22395">
                    <a:solidFill>
                      <a:srgbClr val="70B3FF">
                        <a:alpha val="50000"/>
                      </a:srgbClr>
                    </a:solidFill>
                  </a:tcPr>
                </a:tc>
                <a:extLst>
                  <a:ext uri="{0D108BD9-81ED-4DB2-BD59-A6C34878D82A}">
                    <a16:rowId xmlns:a16="http://schemas.microsoft.com/office/drawing/2014/main" val="10003"/>
                  </a:ext>
                </a:extLst>
              </a:tr>
              <a:tr h="128363">
                <a:tc>
                  <a:txBody>
                    <a:bodyPr/>
                    <a:lstStyle/>
                    <a:p>
                      <a:pPr algn="ctr"/>
                      <a:endParaRPr lang="en-US" sz="500" dirty="0"/>
                    </a:p>
                  </a:txBody>
                  <a:tcPr marL="44789" marR="44789" marT="22395" marB="22395">
                    <a:solidFill>
                      <a:schemeClr val="bg2">
                        <a:alpha val="50000"/>
                      </a:schemeClr>
                    </a:solidFill>
                  </a:tcPr>
                </a:tc>
                <a:tc>
                  <a:txBody>
                    <a:bodyPr/>
                    <a:lstStyle/>
                    <a:p>
                      <a:pPr algn="l"/>
                      <a:endParaRPr lang="en-US" sz="500" dirty="0"/>
                    </a:p>
                  </a:txBody>
                  <a:tcPr marL="44789" marR="44789" marT="22395" marB="22395">
                    <a:solidFill>
                      <a:srgbClr val="EFEFEF"/>
                    </a:solidFill>
                  </a:tcPr>
                </a:tc>
                <a:extLst>
                  <a:ext uri="{0D108BD9-81ED-4DB2-BD59-A6C34878D82A}">
                    <a16:rowId xmlns:a16="http://schemas.microsoft.com/office/drawing/2014/main" val="10004"/>
                  </a:ext>
                </a:extLst>
              </a:tr>
              <a:tr h="128363">
                <a:tc>
                  <a:txBody>
                    <a:bodyPr/>
                    <a:lstStyle/>
                    <a:p>
                      <a:pPr algn="ctr"/>
                      <a:endParaRPr lang="en-US" sz="500" dirty="0"/>
                    </a:p>
                  </a:txBody>
                  <a:tcPr marL="44789" marR="44789" marT="22395" marB="22395">
                    <a:solidFill>
                      <a:srgbClr val="EFEFEF"/>
                    </a:solidFill>
                  </a:tcPr>
                </a:tc>
                <a:tc>
                  <a:txBody>
                    <a:bodyPr/>
                    <a:lstStyle/>
                    <a:p>
                      <a:pPr algn="l"/>
                      <a:endParaRPr lang="en-US" sz="500" dirty="0"/>
                    </a:p>
                  </a:txBody>
                  <a:tcPr marL="44789" marR="44789" marT="22395" marB="22395">
                    <a:solidFill>
                      <a:srgbClr val="EFEFEF"/>
                    </a:solidFill>
                  </a:tcPr>
                </a:tc>
                <a:extLst>
                  <a:ext uri="{0D108BD9-81ED-4DB2-BD59-A6C34878D82A}">
                    <a16:rowId xmlns:a16="http://schemas.microsoft.com/office/drawing/2014/main" val="10005"/>
                  </a:ext>
                </a:extLst>
              </a:tr>
              <a:tr h="128363">
                <a:tc>
                  <a:txBody>
                    <a:bodyPr/>
                    <a:lstStyle/>
                    <a:p>
                      <a:pPr algn="ctr"/>
                      <a:endParaRPr lang="en-US" sz="500" dirty="0"/>
                    </a:p>
                  </a:txBody>
                  <a:tcPr marL="44789" marR="44789" marT="22395" marB="22395">
                    <a:solidFill>
                      <a:schemeClr val="bg2">
                        <a:alpha val="50000"/>
                      </a:schemeClr>
                    </a:solidFill>
                  </a:tcPr>
                </a:tc>
                <a:tc>
                  <a:txBody>
                    <a:bodyPr/>
                    <a:lstStyle/>
                    <a:p>
                      <a:pPr algn="l"/>
                      <a:endParaRPr lang="en-US" sz="500" dirty="0"/>
                    </a:p>
                  </a:txBody>
                  <a:tcPr marL="44789" marR="44789" marT="22395" marB="22395">
                    <a:solidFill>
                      <a:srgbClr val="EFEFEF"/>
                    </a:solidFill>
                  </a:tcPr>
                </a:tc>
                <a:extLst>
                  <a:ext uri="{0D108BD9-81ED-4DB2-BD59-A6C34878D82A}">
                    <a16:rowId xmlns:a16="http://schemas.microsoft.com/office/drawing/2014/main" val="10006"/>
                  </a:ext>
                </a:extLst>
              </a:tr>
            </a:tbl>
          </a:graphicData>
        </a:graphic>
      </p:graphicFrame>
      <p:cxnSp>
        <p:nvCxnSpPr>
          <p:cNvPr id="19" name="Straight Connector 18"/>
          <p:cNvCxnSpPr>
            <a:stCxn id="131" idx="3"/>
            <a:endCxn id="141" idx="1"/>
          </p:cNvCxnSpPr>
          <p:nvPr/>
        </p:nvCxnSpPr>
        <p:spPr>
          <a:xfrm>
            <a:off x="1933929" y="3398899"/>
            <a:ext cx="944288" cy="1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32" idx="2"/>
            <a:endCxn id="122" idx="0"/>
          </p:cNvCxnSpPr>
          <p:nvPr/>
        </p:nvCxnSpPr>
        <p:spPr>
          <a:xfrm>
            <a:off x="1795639" y="3650665"/>
            <a:ext cx="5479" cy="380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31" idx="3"/>
            <a:endCxn id="112" idx="1"/>
          </p:cNvCxnSpPr>
          <p:nvPr/>
        </p:nvCxnSpPr>
        <p:spPr>
          <a:xfrm>
            <a:off x="1933929" y="3398899"/>
            <a:ext cx="943607" cy="747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41" idx="1"/>
            <a:endCxn id="122" idx="3"/>
          </p:cNvCxnSpPr>
          <p:nvPr/>
        </p:nvCxnSpPr>
        <p:spPr>
          <a:xfrm flipH="1">
            <a:off x="1937488" y="3400499"/>
            <a:ext cx="940729" cy="757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2" idx="2"/>
            <a:endCxn id="112" idx="0"/>
          </p:cNvCxnSpPr>
          <p:nvPr/>
        </p:nvCxnSpPr>
        <p:spPr>
          <a:xfrm>
            <a:off x="3012668" y="3652264"/>
            <a:ext cx="1238" cy="367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12" idx="1"/>
            <a:endCxn id="122" idx="3"/>
          </p:cNvCxnSpPr>
          <p:nvPr/>
        </p:nvCxnSpPr>
        <p:spPr>
          <a:xfrm flipH="1">
            <a:off x="1937488" y="4146794"/>
            <a:ext cx="940048" cy="1114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2821525" y="4019940"/>
            <a:ext cx="380923" cy="378619"/>
            <a:chOff x="7131005" y="2701630"/>
            <a:chExt cx="507897" cy="504825"/>
          </a:xfrm>
        </p:grpSpPr>
        <p:sp>
          <p:nvSpPr>
            <p:cNvPr id="111" name="Rounded Rectangle 110"/>
            <p:cNvSpPr/>
            <p:nvPr/>
          </p:nvSpPr>
          <p:spPr>
            <a:xfrm>
              <a:off x="7241869" y="2740894"/>
              <a:ext cx="299212" cy="253532"/>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Rounded Rectangle 111"/>
            <p:cNvSpPr/>
            <p:nvPr/>
          </p:nvSpPr>
          <p:spPr>
            <a:xfrm>
              <a:off x="7205686" y="2701630"/>
              <a:ext cx="363654" cy="338275"/>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ounded Rectangle 113"/>
            <p:cNvSpPr/>
            <p:nvPr/>
          </p:nvSpPr>
          <p:spPr>
            <a:xfrm>
              <a:off x="7131005" y="3085798"/>
              <a:ext cx="507897" cy="120657"/>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Oval 114"/>
            <p:cNvSpPr/>
            <p:nvPr/>
          </p:nvSpPr>
          <p:spPr>
            <a:xfrm flipH="1">
              <a:off x="7170093"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Oval 115"/>
            <p:cNvSpPr/>
            <p:nvPr/>
          </p:nvSpPr>
          <p:spPr>
            <a:xfrm flipH="1">
              <a:off x="7257045"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p:cNvSpPr/>
            <p:nvPr/>
          </p:nvSpPr>
          <p:spPr>
            <a:xfrm>
              <a:off x="7415295" y="3126957"/>
              <a:ext cx="182599" cy="24572"/>
            </a:xfrm>
            <a:prstGeom prst="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9" name="TextBox 108"/>
          <p:cNvSpPr txBox="1"/>
          <p:nvPr/>
        </p:nvSpPr>
        <p:spPr>
          <a:xfrm>
            <a:off x="2893827" y="3998319"/>
            <a:ext cx="290464" cy="300082"/>
          </a:xfrm>
          <a:prstGeom prst="rect">
            <a:avLst/>
          </a:prstGeom>
          <a:noFill/>
        </p:spPr>
        <p:txBody>
          <a:bodyPr wrap="none" rtlCol="0">
            <a:spAutoFit/>
          </a:bodyPr>
          <a:lstStyle/>
          <a:p>
            <a:r>
              <a:rPr lang="en-US" sz="1350" dirty="0"/>
              <a:t>D</a:t>
            </a:r>
          </a:p>
        </p:txBody>
      </p:sp>
      <p:grpSp>
        <p:nvGrpSpPr>
          <p:cNvPr id="119" name="Group 118"/>
          <p:cNvGrpSpPr/>
          <p:nvPr/>
        </p:nvGrpSpPr>
        <p:grpSpPr>
          <a:xfrm>
            <a:off x="1608737" y="4031089"/>
            <a:ext cx="380923" cy="378619"/>
            <a:chOff x="7131005" y="2701630"/>
            <a:chExt cx="507897" cy="504825"/>
          </a:xfrm>
        </p:grpSpPr>
        <p:sp>
          <p:nvSpPr>
            <p:cNvPr id="121" name="Rounded Rectangle 120"/>
            <p:cNvSpPr/>
            <p:nvPr/>
          </p:nvSpPr>
          <p:spPr>
            <a:xfrm>
              <a:off x="7241869" y="2740894"/>
              <a:ext cx="299212" cy="253532"/>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ounded Rectangle 121"/>
            <p:cNvSpPr/>
            <p:nvPr/>
          </p:nvSpPr>
          <p:spPr>
            <a:xfrm>
              <a:off x="7205686" y="2701630"/>
              <a:ext cx="363654" cy="338275"/>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ounded Rectangle 122"/>
            <p:cNvSpPr/>
            <p:nvPr/>
          </p:nvSpPr>
          <p:spPr>
            <a:xfrm>
              <a:off x="7131005" y="3085798"/>
              <a:ext cx="507897" cy="120657"/>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Oval 123"/>
            <p:cNvSpPr/>
            <p:nvPr/>
          </p:nvSpPr>
          <p:spPr>
            <a:xfrm flipH="1">
              <a:off x="7170093"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Oval 124"/>
            <p:cNvSpPr/>
            <p:nvPr/>
          </p:nvSpPr>
          <p:spPr>
            <a:xfrm flipH="1">
              <a:off x="7257045"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p:cNvSpPr/>
            <p:nvPr/>
          </p:nvSpPr>
          <p:spPr>
            <a:xfrm>
              <a:off x="7415295" y="3126957"/>
              <a:ext cx="182599" cy="24572"/>
            </a:xfrm>
            <a:prstGeom prst="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0" name="TextBox 119"/>
          <p:cNvSpPr txBox="1"/>
          <p:nvPr/>
        </p:nvSpPr>
        <p:spPr>
          <a:xfrm>
            <a:off x="1657022" y="4017111"/>
            <a:ext cx="277640" cy="300082"/>
          </a:xfrm>
          <a:prstGeom prst="rect">
            <a:avLst/>
          </a:prstGeom>
          <a:noFill/>
        </p:spPr>
        <p:txBody>
          <a:bodyPr wrap="none" rtlCol="0">
            <a:spAutoFit/>
          </a:bodyPr>
          <a:lstStyle/>
          <a:p>
            <a:r>
              <a:rPr lang="en-US" sz="1350" dirty="0"/>
              <a:t>C</a:t>
            </a:r>
          </a:p>
        </p:txBody>
      </p:sp>
      <p:grpSp>
        <p:nvGrpSpPr>
          <p:cNvPr id="137" name="Group 136"/>
          <p:cNvGrpSpPr/>
          <p:nvPr/>
        </p:nvGrpSpPr>
        <p:grpSpPr>
          <a:xfrm>
            <a:off x="2822206" y="3256968"/>
            <a:ext cx="380923" cy="395296"/>
            <a:chOff x="7131005" y="2679394"/>
            <a:chExt cx="507897" cy="527061"/>
          </a:xfrm>
        </p:grpSpPr>
        <p:grpSp>
          <p:nvGrpSpPr>
            <p:cNvPr id="138" name="Group 137"/>
            <p:cNvGrpSpPr/>
            <p:nvPr/>
          </p:nvGrpSpPr>
          <p:grpSpPr>
            <a:xfrm>
              <a:off x="7131005" y="2701630"/>
              <a:ext cx="507897" cy="504825"/>
              <a:chOff x="7131005" y="2701630"/>
              <a:chExt cx="507897" cy="504825"/>
            </a:xfrm>
          </p:grpSpPr>
          <p:sp>
            <p:nvSpPr>
              <p:cNvPr id="141" name="Rounded Rectangle 140"/>
              <p:cNvSpPr/>
              <p:nvPr/>
            </p:nvSpPr>
            <p:spPr>
              <a:xfrm>
                <a:off x="7205686" y="2701630"/>
                <a:ext cx="363654" cy="338275"/>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ounded Rectangle 141"/>
              <p:cNvSpPr/>
              <p:nvPr/>
            </p:nvSpPr>
            <p:spPr>
              <a:xfrm>
                <a:off x="7131005" y="3085798"/>
                <a:ext cx="507897" cy="120657"/>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Oval 142"/>
              <p:cNvSpPr/>
              <p:nvPr/>
            </p:nvSpPr>
            <p:spPr>
              <a:xfrm flipH="1">
                <a:off x="7170093"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4" name="Oval 143"/>
              <p:cNvSpPr/>
              <p:nvPr/>
            </p:nvSpPr>
            <p:spPr>
              <a:xfrm flipH="1">
                <a:off x="7257045"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p:cNvSpPr/>
              <p:nvPr/>
            </p:nvSpPr>
            <p:spPr>
              <a:xfrm>
                <a:off x="7415295" y="3126957"/>
                <a:ext cx="182599" cy="24572"/>
              </a:xfrm>
              <a:prstGeom prst="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9" name="TextBox 138"/>
            <p:cNvSpPr txBox="1"/>
            <p:nvPr/>
          </p:nvSpPr>
          <p:spPr>
            <a:xfrm>
              <a:off x="7226096" y="2679394"/>
              <a:ext cx="372325" cy="400109"/>
            </a:xfrm>
            <a:prstGeom prst="rect">
              <a:avLst/>
            </a:prstGeom>
            <a:noFill/>
          </p:spPr>
          <p:txBody>
            <a:bodyPr wrap="none" rtlCol="0">
              <a:spAutoFit/>
            </a:bodyPr>
            <a:lstStyle/>
            <a:p>
              <a:r>
                <a:rPr lang="en-US" sz="1350" dirty="0"/>
                <a:t>B</a:t>
              </a:r>
            </a:p>
          </p:txBody>
        </p:sp>
      </p:grpSp>
      <p:sp>
        <p:nvSpPr>
          <p:cNvPr id="221" name="Rounded Rectangle 220"/>
          <p:cNvSpPr/>
          <p:nvPr/>
        </p:nvSpPr>
        <p:spPr>
          <a:xfrm>
            <a:off x="2900504" y="3302208"/>
            <a:ext cx="224409" cy="190149"/>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7" name="Group 126"/>
          <p:cNvGrpSpPr/>
          <p:nvPr/>
        </p:nvGrpSpPr>
        <p:grpSpPr>
          <a:xfrm>
            <a:off x="1605177" y="3251650"/>
            <a:ext cx="380923" cy="399015"/>
            <a:chOff x="7131005" y="2674435"/>
            <a:chExt cx="507897" cy="532020"/>
          </a:xfrm>
        </p:grpSpPr>
        <p:grpSp>
          <p:nvGrpSpPr>
            <p:cNvPr id="128" name="Group 127"/>
            <p:cNvGrpSpPr/>
            <p:nvPr/>
          </p:nvGrpSpPr>
          <p:grpSpPr>
            <a:xfrm>
              <a:off x="7131005" y="2701630"/>
              <a:ext cx="507897" cy="504825"/>
              <a:chOff x="7131005" y="2701630"/>
              <a:chExt cx="507897" cy="504825"/>
            </a:xfrm>
          </p:grpSpPr>
          <p:sp>
            <p:nvSpPr>
              <p:cNvPr id="131" name="Rounded Rectangle 130"/>
              <p:cNvSpPr/>
              <p:nvPr/>
            </p:nvSpPr>
            <p:spPr>
              <a:xfrm>
                <a:off x="7205686" y="2701630"/>
                <a:ext cx="363654" cy="338275"/>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ounded Rectangle 131"/>
              <p:cNvSpPr/>
              <p:nvPr/>
            </p:nvSpPr>
            <p:spPr>
              <a:xfrm>
                <a:off x="7131005" y="3085798"/>
                <a:ext cx="507897" cy="120657"/>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Oval 132"/>
              <p:cNvSpPr/>
              <p:nvPr/>
            </p:nvSpPr>
            <p:spPr>
              <a:xfrm flipH="1">
                <a:off x="7170093"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Oval 133"/>
              <p:cNvSpPr/>
              <p:nvPr/>
            </p:nvSpPr>
            <p:spPr>
              <a:xfrm flipH="1">
                <a:off x="7257045"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p:cNvSpPr/>
              <p:nvPr/>
            </p:nvSpPr>
            <p:spPr>
              <a:xfrm>
                <a:off x="7415295" y="3126957"/>
                <a:ext cx="182599" cy="24572"/>
              </a:xfrm>
              <a:prstGeom prst="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9" name="TextBox 128"/>
            <p:cNvSpPr txBox="1"/>
            <p:nvPr/>
          </p:nvSpPr>
          <p:spPr>
            <a:xfrm>
              <a:off x="7209716" y="2674435"/>
              <a:ext cx="378736" cy="400109"/>
            </a:xfrm>
            <a:prstGeom prst="rect">
              <a:avLst/>
            </a:prstGeom>
            <a:noFill/>
          </p:spPr>
          <p:txBody>
            <a:bodyPr wrap="none" rtlCol="0">
              <a:spAutoFit/>
            </a:bodyPr>
            <a:lstStyle/>
            <a:p>
              <a:r>
                <a:rPr lang="en-US" sz="1350" dirty="0"/>
                <a:t>A</a:t>
              </a:r>
            </a:p>
          </p:txBody>
        </p:sp>
      </p:grpSp>
      <p:sp>
        <p:nvSpPr>
          <p:cNvPr id="222" name="Rounded Rectangle 221"/>
          <p:cNvSpPr/>
          <p:nvPr/>
        </p:nvSpPr>
        <p:spPr>
          <a:xfrm>
            <a:off x="1683862" y="3298829"/>
            <a:ext cx="224409" cy="190149"/>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TextBox 62"/>
          <p:cNvSpPr txBox="1"/>
          <p:nvPr/>
        </p:nvSpPr>
        <p:spPr>
          <a:xfrm>
            <a:off x="6710970" y="3195468"/>
            <a:ext cx="194249" cy="196208"/>
          </a:xfrm>
          <a:prstGeom prst="rect">
            <a:avLst/>
          </a:prstGeom>
          <a:noFill/>
        </p:spPr>
        <p:txBody>
          <a:bodyPr wrap="square" rtlCol="0">
            <a:spAutoFit/>
          </a:bodyPr>
          <a:lstStyle/>
          <a:p>
            <a:r>
              <a:rPr lang="en-US" sz="675" dirty="0"/>
              <a:t>1</a:t>
            </a:r>
          </a:p>
        </p:txBody>
      </p:sp>
      <p:cxnSp>
        <p:nvCxnSpPr>
          <p:cNvPr id="107" name="Straight Arrow Connector 106"/>
          <p:cNvCxnSpPr/>
          <p:nvPr/>
        </p:nvCxnSpPr>
        <p:spPr>
          <a:xfrm>
            <a:off x="6191890" y="4378959"/>
            <a:ext cx="1228820" cy="0"/>
          </a:xfrm>
          <a:prstGeom prst="straightConnector1">
            <a:avLst/>
          </a:prstGeom>
          <a:ln>
            <a:solidFill>
              <a:srgbClr val="FF7E0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6133193" y="3605909"/>
            <a:ext cx="1293072" cy="592264"/>
          </a:xfrm>
          <a:prstGeom prst="straightConnector1">
            <a:avLst/>
          </a:prstGeom>
          <a:ln>
            <a:solidFill>
              <a:srgbClr val="B4AA1E">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flipV="1">
            <a:off x="7608559" y="3650621"/>
            <a:ext cx="4532" cy="394965"/>
          </a:xfrm>
          <a:prstGeom prst="straightConnector1">
            <a:avLst/>
          </a:prstGeom>
          <a:ln>
            <a:solidFill>
              <a:srgbClr val="F8D60D">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3" name="Group 172"/>
          <p:cNvGrpSpPr/>
          <p:nvPr/>
        </p:nvGrpSpPr>
        <p:grpSpPr>
          <a:xfrm>
            <a:off x="5804732" y="4023141"/>
            <a:ext cx="380923" cy="397015"/>
            <a:chOff x="7131005" y="2677102"/>
            <a:chExt cx="507897" cy="529353"/>
          </a:xfrm>
        </p:grpSpPr>
        <p:grpSp>
          <p:nvGrpSpPr>
            <p:cNvPr id="174" name="Group 173"/>
            <p:cNvGrpSpPr/>
            <p:nvPr/>
          </p:nvGrpSpPr>
          <p:grpSpPr>
            <a:xfrm>
              <a:off x="7131005" y="2701630"/>
              <a:ext cx="507897" cy="504825"/>
              <a:chOff x="7131005" y="2701630"/>
              <a:chExt cx="507897" cy="504825"/>
            </a:xfrm>
          </p:grpSpPr>
          <p:sp>
            <p:nvSpPr>
              <p:cNvPr id="177" name="Rounded Rectangle 176"/>
              <p:cNvSpPr/>
              <p:nvPr/>
            </p:nvSpPr>
            <p:spPr>
              <a:xfrm>
                <a:off x="7205686" y="2701630"/>
                <a:ext cx="363654" cy="338275"/>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ounded Rectangle 177"/>
              <p:cNvSpPr/>
              <p:nvPr/>
            </p:nvSpPr>
            <p:spPr>
              <a:xfrm>
                <a:off x="7131005" y="3085798"/>
                <a:ext cx="507897" cy="120657"/>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Oval 178"/>
              <p:cNvSpPr/>
              <p:nvPr/>
            </p:nvSpPr>
            <p:spPr>
              <a:xfrm flipH="1">
                <a:off x="7170093"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Oval 179"/>
              <p:cNvSpPr/>
              <p:nvPr/>
            </p:nvSpPr>
            <p:spPr>
              <a:xfrm flipH="1">
                <a:off x="7257045"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p:cNvSpPr/>
              <p:nvPr/>
            </p:nvSpPr>
            <p:spPr>
              <a:xfrm>
                <a:off x="7415295" y="3126957"/>
                <a:ext cx="182599" cy="24572"/>
              </a:xfrm>
              <a:prstGeom prst="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5" name="TextBox 174"/>
            <p:cNvSpPr txBox="1"/>
            <p:nvPr/>
          </p:nvSpPr>
          <p:spPr>
            <a:xfrm>
              <a:off x="7187926" y="2677102"/>
              <a:ext cx="370186" cy="400109"/>
            </a:xfrm>
            <a:prstGeom prst="rect">
              <a:avLst/>
            </a:prstGeom>
            <a:noFill/>
          </p:spPr>
          <p:txBody>
            <a:bodyPr wrap="none" rtlCol="0">
              <a:spAutoFit/>
            </a:bodyPr>
            <a:lstStyle/>
            <a:p>
              <a:r>
                <a:rPr lang="en-US" sz="1350" dirty="0"/>
                <a:t>C</a:t>
              </a:r>
            </a:p>
          </p:txBody>
        </p:sp>
      </p:grpSp>
      <p:grpSp>
        <p:nvGrpSpPr>
          <p:cNvPr id="18" name="Group 17"/>
          <p:cNvGrpSpPr/>
          <p:nvPr/>
        </p:nvGrpSpPr>
        <p:grpSpPr>
          <a:xfrm>
            <a:off x="7432502" y="4032609"/>
            <a:ext cx="380923" cy="400953"/>
            <a:chOff x="10152384" y="3638826"/>
            <a:chExt cx="507897" cy="534604"/>
          </a:xfrm>
        </p:grpSpPr>
        <p:grpSp>
          <p:nvGrpSpPr>
            <p:cNvPr id="192" name="Group 191"/>
            <p:cNvGrpSpPr/>
            <p:nvPr/>
          </p:nvGrpSpPr>
          <p:grpSpPr>
            <a:xfrm>
              <a:off x="10152384" y="3668605"/>
              <a:ext cx="507897" cy="504825"/>
              <a:chOff x="7131005" y="2701630"/>
              <a:chExt cx="507897" cy="504825"/>
            </a:xfrm>
          </p:grpSpPr>
          <p:sp>
            <p:nvSpPr>
              <p:cNvPr id="194" name="Rounded Rectangle 193"/>
              <p:cNvSpPr/>
              <p:nvPr/>
            </p:nvSpPr>
            <p:spPr>
              <a:xfrm>
                <a:off x="7234181" y="2741815"/>
                <a:ext cx="297958" cy="252470"/>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ounded Rectangle 194"/>
              <p:cNvSpPr/>
              <p:nvPr/>
            </p:nvSpPr>
            <p:spPr>
              <a:xfrm>
                <a:off x="7205686" y="2701630"/>
                <a:ext cx="363654" cy="338275"/>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ounded Rectangle 195"/>
              <p:cNvSpPr/>
              <p:nvPr/>
            </p:nvSpPr>
            <p:spPr>
              <a:xfrm>
                <a:off x="7131005" y="3085798"/>
                <a:ext cx="507897" cy="120657"/>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Oval 196"/>
              <p:cNvSpPr/>
              <p:nvPr/>
            </p:nvSpPr>
            <p:spPr>
              <a:xfrm flipH="1">
                <a:off x="7170093"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Oval 197"/>
              <p:cNvSpPr/>
              <p:nvPr/>
            </p:nvSpPr>
            <p:spPr>
              <a:xfrm flipH="1">
                <a:off x="7257045"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Rectangle 198"/>
              <p:cNvSpPr/>
              <p:nvPr/>
            </p:nvSpPr>
            <p:spPr>
              <a:xfrm>
                <a:off x="7415295" y="3126957"/>
                <a:ext cx="182599" cy="24572"/>
              </a:xfrm>
              <a:prstGeom prst="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3" name="TextBox 192"/>
            <p:cNvSpPr txBox="1"/>
            <p:nvPr/>
          </p:nvSpPr>
          <p:spPr>
            <a:xfrm>
              <a:off x="10311209" y="3638826"/>
              <a:ext cx="198945" cy="400109"/>
            </a:xfrm>
            <a:prstGeom prst="rect">
              <a:avLst/>
            </a:prstGeom>
            <a:noFill/>
          </p:spPr>
          <p:txBody>
            <a:bodyPr wrap="square" rtlCol="0">
              <a:spAutoFit/>
            </a:bodyPr>
            <a:lstStyle/>
            <a:p>
              <a:pPr algn="ctr"/>
              <a:r>
                <a:rPr lang="en-US" sz="1350" dirty="0"/>
                <a:t>D</a:t>
              </a:r>
            </a:p>
          </p:txBody>
        </p:sp>
      </p:grpSp>
      <p:grpSp>
        <p:nvGrpSpPr>
          <p:cNvPr id="58" name="Group 57"/>
          <p:cNvGrpSpPr/>
          <p:nvPr/>
        </p:nvGrpSpPr>
        <p:grpSpPr>
          <a:xfrm>
            <a:off x="7426265" y="3243124"/>
            <a:ext cx="380923" cy="394812"/>
            <a:chOff x="9291256" y="2653022"/>
            <a:chExt cx="507897" cy="526416"/>
          </a:xfrm>
        </p:grpSpPr>
        <p:grpSp>
          <p:nvGrpSpPr>
            <p:cNvPr id="182" name="Group 181"/>
            <p:cNvGrpSpPr/>
            <p:nvPr/>
          </p:nvGrpSpPr>
          <p:grpSpPr>
            <a:xfrm>
              <a:off x="9291256" y="2653022"/>
              <a:ext cx="507897" cy="526416"/>
              <a:chOff x="7131005" y="2680039"/>
              <a:chExt cx="507897" cy="526416"/>
            </a:xfrm>
          </p:grpSpPr>
          <p:grpSp>
            <p:nvGrpSpPr>
              <p:cNvPr id="183" name="Group 182"/>
              <p:cNvGrpSpPr/>
              <p:nvPr/>
            </p:nvGrpSpPr>
            <p:grpSpPr>
              <a:xfrm>
                <a:off x="7131005" y="2701630"/>
                <a:ext cx="507897" cy="504825"/>
                <a:chOff x="7131005" y="2701630"/>
                <a:chExt cx="507897" cy="504825"/>
              </a:xfrm>
            </p:grpSpPr>
            <p:sp>
              <p:nvSpPr>
                <p:cNvPr id="186" name="Rounded Rectangle 185"/>
                <p:cNvSpPr/>
                <p:nvPr/>
              </p:nvSpPr>
              <p:spPr>
                <a:xfrm>
                  <a:off x="7205686" y="2701630"/>
                  <a:ext cx="363654" cy="338275"/>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ounded Rectangle 186"/>
                <p:cNvSpPr/>
                <p:nvPr/>
              </p:nvSpPr>
              <p:spPr>
                <a:xfrm>
                  <a:off x="7131005" y="3085798"/>
                  <a:ext cx="507897" cy="120657"/>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Oval 187"/>
                <p:cNvSpPr/>
                <p:nvPr/>
              </p:nvSpPr>
              <p:spPr>
                <a:xfrm flipH="1">
                  <a:off x="7170093"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Oval 188"/>
                <p:cNvSpPr/>
                <p:nvPr/>
              </p:nvSpPr>
              <p:spPr>
                <a:xfrm flipH="1">
                  <a:off x="7257045"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p:cNvSpPr/>
                <p:nvPr/>
              </p:nvSpPr>
              <p:spPr>
                <a:xfrm>
                  <a:off x="7415295" y="3126957"/>
                  <a:ext cx="182599" cy="24572"/>
                </a:xfrm>
                <a:prstGeom prst="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4" name="TextBox 183"/>
              <p:cNvSpPr txBox="1"/>
              <p:nvPr/>
            </p:nvSpPr>
            <p:spPr>
              <a:xfrm>
                <a:off x="7283185" y="2680039"/>
                <a:ext cx="82073" cy="400109"/>
              </a:xfrm>
              <a:prstGeom prst="rect">
                <a:avLst/>
              </a:prstGeom>
              <a:noFill/>
            </p:spPr>
            <p:txBody>
              <a:bodyPr wrap="square" rtlCol="0">
                <a:spAutoFit/>
              </a:bodyPr>
              <a:lstStyle/>
              <a:p>
                <a:r>
                  <a:rPr lang="en-US" sz="1350" dirty="0"/>
                  <a:t>B</a:t>
                </a:r>
              </a:p>
            </p:txBody>
          </p:sp>
        </p:grpSp>
        <p:sp>
          <p:nvSpPr>
            <p:cNvPr id="214" name="Rounded Rectangle 213"/>
            <p:cNvSpPr/>
            <p:nvPr/>
          </p:nvSpPr>
          <p:spPr>
            <a:xfrm>
              <a:off x="9396225" y="2718524"/>
              <a:ext cx="297958" cy="252470"/>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6" name="Group 55"/>
          <p:cNvGrpSpPr/>
          <p:nvPr/>
        </p:nvGrpSpPr>
        <p:grpSpPr>
          <a:xfrm>
            <a:off x="5806077" y="3255252"/>
            <a:ext cx="380923" cy="402947"/>
            <a:chOff x="7131005" y="2669193"/>
            <a:chExt cx="507897" cy="537262"/>
          </a:xfrm>
        </p:grpSpPr>
        <p:grpSp>
          <p:nvGrpSpPr>
            <p:cNvPr id="59" name="Group 58"/>
            <p:cNvGrpSpPr/>
            <p:nvPr/>
          </p:nvGrpSpPr>
          <p:grpSpPr>
            <a:xfrm>
              <a:off x="7131005" y="2669193"/>
              <a:ext cx="507897" cy="537262"/>
              <a:chOff x="7131005" y="2669193"/>
              <a:chExt cx="507897" cy="537262"/>
            </a:xfrm>
          </p:grpSpPr>
          <p:grpSp>
            <p:nvGrpSpPr>
              <p:cNvPr id="95" name="Group 94"/>
              <p:cNvGrpSpPr/>
              <p:nvPr/>
            </p:nvGrpSpPr>
            <p:grpSpPr>
              <a:xfrm>
                <a:off x="7131005" y="2701630"/>
                <a:ext cx="507897" cy="504825"/>
                <a:chOff x="7131005" y="2701630"/>
                <a:chExt cx="507897" cy="504825"/>
              </a:xfrm>
            </p:grpSpPr>
            <p:sp>
              <p:nvSpPr>
                <p:cNvPr id="68" name="Rounded Rectangle 67"/>
                <p:cNvSpPr/>
                <p:nvPr/>
              </p:nvSpPr>
              <p:spPr>
                <a:xfrm>
                  <a:off x="7205686" y="2701630"/>
                  <a:ext cx="363654" cy="338275"/>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ounded Rectangle 68"/>
                <p:cNvSpPr/>
                <p:nvPr/>
              </p:nvSpPr>
              <p:spPr>
                <a:xfrm>
                  <a:off x="7131005" y="3085798"/>
                  <a:ext cx="507897" cy="120657"/>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Oval 69"/>
                <p:cNvSpPr/>
                <p:nvPr/>
              </p:nvSpPr>
              <p:spPr>
                <a:xfrm flipH="1">
                  <a:off x="7170093"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Oval 70"/>
                <p:cNvSpPr/>
                <p:nvPr/>
              </p:nvSpPr>
              <p:spPr>
                <a:xfrm flipH="1">
                  <a:off x="7257045" y="3117926"/>
                  <a:ext cx="50586" cy="42636"/>
                </a:xfrm>
                <a:prstGeom prst="ellipse">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p:cNvSpPr/>
                <p:nvPr/>
              </p:nvSpPr>
              <p:spPr>
                <a:xfrm>
                  <a:off x="7415295" y="3126957"/>
                  <a:ext cx="182599" cy="24572"/>
                </a:xfrm>
                <a:prstGeom prst="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 name="TextBox 7"/>
              <p:cNvSpPr txBox="1"/>
              <p:nvPr/>
            </p:nvSpPr>
            <p:spPr>
              <a:xfrm>
                <a:off x="7214374" y="2669193"/>
                <a:ext cx="378736" cy="400109"/>
              </a:xfrm>
              <a:prstGeom prst="rect">
                <a:avLst/>
              </a:prstGeom>
              <a:noFill/>
            </p:spPr>
            <p:txBody>
              <a:bodyPr wrap="none" rtlCol="0">
                <a:spAutoFit/>
              </a:bodyPr>
              <a:lstStyle/>
              <a:p>
                <a:r>
                  <a:rPr lang="en-US" sz="1350" dirty="0"/>
                  <a:t>A</a:t>
                </a:r>
              </a:p>
            </p:txBody>
          </p:sp>
        </p:grpSp>
        <p:sp>
          <p:nvSpPr>
            <p:cNvPr id="215" name="Rounded Rectangle 214"/>
            <p:cNvSpPr/>
            <p:nvPr/>
          </p:nvSpPr>
          <p:spPr>
            <a:xfrm>
              <a:off x="7239708" y="2742884"/>
              <a:ext cx="297958" cy="252470"/>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16" name="Rounded Rectangle 215"/>
          <p:cNvSpPr/>
          <p:nvPr/>
        </p:nvSpPr>
        <p:spPr>
          <a:xfrm>
            <a:off x="5884354" y="4075648"/>
            <a:ext cx="223469" cy="189353"/>
          </a:xfrm>
          <a:prstGeom prst="roundRect">
            <a:avLst/>
          </a:prstGeom>
          <a:no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4" name="Straight Arrow Connector 103"/>
          <p:cNvCxnSpPr/>
          <p:nvPr/>
        </p:nvCxnSpPr>
        <p:spPr>
          <a:xfrm flipV="1">
            <a:off x="6141507" y="3488792"/>
            <a:ext cx="1339280" cy="7229"/>
          </a:xfrm>
          <a:prstGeom prst="straightConnector1">
            <a:avLst/>
          </a:prstGeom>
          <a:ln>
            <a:solidFill>
              <a:srgbClr val="70B3FF">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6135846" y="3329148"/>
            <a:ext cx="1339280" cy="7229"/>
          </a:xfrm>
          <a:prstGeom prst="straightConnector1">
            <a:avLst/>
          </a:prstGeom>
          <a:ln>
            <a:solidFill>
              <a:srgbClr val="ED1C24">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a:off x="6705540" y="3371142"/>
            <a:ext cx="194249" cy="196208"/>
          </a:xfrm>
          <a:prstGeom prst="rect">
            <a:avLst/>
          </a:prstGeom>
          <a:noFill/>
        </p:spPr>
        <p:txBody>
          <a:bodyPr wrap="square" rtlCol="0">
            <a:spAutoFit/>
          </a:bodyPr>
          <a:lstStyle/>
          <a:p>
            <a:r>
              <a:rPr lang="en-US" sz="675" dirty="0"/>
              <a:t>2</a:t>
            </a:r>
          </a:p>
        </p:txBody>
      </p:sp>
      <p:sp>
        <p:nvSpPr>
          <p:cNvPr id="225" name="TextBox 224"/>
          <p:cNvSpPr txBox="1"/>
          <p:nvPr/>
        </p:nvSpPr>
        <p:spPr>
          <a:xfrm>
            <a:off x="6705540" y="3754315"/>
            <a:ext cx="194249" cy="196208"/>
          </a:xfrm>
          <a:prstGeom prst="rect">
            <a:avLst/>
          </a:prstGeom>
          <a:noFill/>
        </p:spPr>
        <p:txBody>
          <a:bodyPr wrap="square" rtlCol="0">
            <a:spAutoFit/>
          </a:bodyPr>
          <a:lstStyle/>
          <a:p>
            <a:r>
              <a:rPr lang="en-US" sz="675" dirty="0"/>
              <a:t>3</a:t>
            </a:r>
          </a:p>
        </p:txBody>
      </p:sp>
      <p:sp>
        <p:nvSpPr>
          <p:cNvPr id="226" name="TextBox 225"/>
          <p:cNvSpPr txBox="1"/>
          <p:nvPr/>
        </p:nvSpPr>
        <p:spPr>
          <a:xfrm>
            <a:off x="6705864" y="4243519"/>
            <a:ext cx="194249" cy="196208"/>
          </a:xfrm>
          <a:prstGeom prst="rect">
            <a:avLst/>
          </a:prstGeom>
          <a:noFill/>
        </p:spPr>
        <p:txBody>
          <a:bodyPr wrap="square" rtlCol="0">
            <a:spAutoFit/>
          </a:bodyPr>
          <a:lstStyle/>
          <a:p>
            <a:r>
              <a:rPr lang="en-US" sz="675" dirty="0"/>
              <a:t>4</a:t>
            </a:r>
          </a:p>
        </p:txBody>
      </p:sp>
      <p:sp>
        <p:nvSpPr>
          <p:cNvPr id="227" name="TextBox 226"/>
          <p:cNvSpPr txBox="1"/>
          <p:nvPr/>
        </p:nvSpPr>
        <p:spPr>
          <a:xfrm>
            <a:off x="7551621" y="3771744"/>
            <a:ext cx="194249" cy="196208"/>
          </a:xfrm>
          <a:prstGeom prst="rect">
            <a:avLst/>
          </a:prstGeom>
          <a:noFill/>
        </p:spPr>
        <p:txBody>
          <a:bodyPr wrap="square" rtlCol="0">
            <a:spAutoFit/>
          </a:bodyPr>
          <a:lstStyle/>
          <a:p>
            <a:r>
              <a:rPr lang="en-US" sz="675" dirty="0"/>
              <a:t>5</a:t>
            </a:r>
          </a:p>
        </p:txBody>
      </p:sp>
      <p:graphicFrame>
        <p:nvGraphicFramePr>
          <p:cNvPr id="130" name="Table 129"/>
          <p:cNvGraphicFramePr>
            <a:graphicFrameLocks noGrp="1"/>
          </p:cNvGraphicFramePr>
          <p:nvPr>
            <p:extLst>
              <p:ext uri="{D42A27DB-BD31-4B8C-83A1-F6EECF244321}">
                <p14:modId xmlns:p14="http://schemas.microsoft.com/office/powerpoint/2010/main" val="870767440"/>
              </p:ext>
            </p:extLst>
          </p:nvPr>
        </p:nvGraphicFramePr>
        <p:xfrm>
          <a:off x="442173" y="2298979"/>
          <a:ext cx="1922985" cy="885031"/>
        </p:xfrm>
        <a:graphic>
          <a:graphicData uri="http://schemas.openxmlformats.org/drawingml/2006/table">
            <a:tbl>
              <a:tblPr firstRow="1" bandRow="1">
                <a:tableStyleId>{5C22544A-7EE6-4342-B048-85BDC9FD1C3A}</a:tableStyleId>
              </a:tblPr>
              <a:tblGrid>
                <a:gridCol w="201367">
                  <a:extLst>
                    <a:ext uri="{9D8B030D-6E8A-4147-A177-3AD203B41FA5}">
                      <a16:colId xmlns:a16="http://schemas.microsoft.com/office/drawing/2014/main" val="20000"/>
                    </a:ext>
                  </a:extLst>
                </a:gridCol>
                <a:gridCol w="1721618">
                  <a:extLst>
                    <a:ext uri="{9D8B030D-6E8A-4147-A177-3AD203B41FA5}">
                      <a16:colId xmlns:a16="http://schemas.microsoft.com/office/drawing/2014/main" val="20001"/>
                    </a:ext>
                  </a:extLst>
                </a:gridCol>
              </a:tblGrid>
              <a:tr h="136230">
                <a:tc gridSpan="2">
                  <a:txBody>
                    <a:bodyPr/>
                    <a:lstStyle/>
                    <a:p>
                      <a:pPr algn="ctr"/>
                      <a:r>
                        <a:rPr lang="en-US" sz="600" dirty="0">
                          <a:solidFill>
                            <a:schemeClr val="bg1"/>
                          </a:solidFill>
                        </a:rPr>
                        <a:t>Bank</a:t>
                      </a:r>
                      <a:r>
                        <a:rPr lang="en-US" sz="600" baseline="0" dirty="0">
                          <a:solidFill>
                            <a:schemeClr val="bg1"/>
                          </a:solidFill>
                        </a:rPr>
                        <a:t> A’s Ledger</a:t>
                      </a:r>
                      <a:endParaRPr lang="en-US" sz="600" dirty="0">
                        <a:solidFill>
                          <a:schemeClr val="bg1"/>
                        </a:solidFill>
                      </a:endParaRPr>
                    </a:p>
                  </a:txBody>
                  <a:tcPr marL="44789" marR="44789" marT="22395" marB="22395">
                    <a:solidFill>
                      <a:srgbClr val="ED1C24"/>
                    </a:solidFill>
                  </a:tcPr>
                </a:tc>
                <a:tc hMerge="1">
                  <a:txBody>
                    <a:bodyPr/>
                    <a:lstStyle/>
                    <a:p>
                      <a:pPr algn="ctr"/>
                      <a:endParaRPr lang="en-US" dirty="0"/>
                    </a:p>
                  </a:txBody>
                  <a:tcPr/>
                </a:tc>
                <a:extLst>
                  <a:ext uri="{0D108BD9-81ED-4DB2-BD59-A6C34878D82A}">
                    <a16:rowId xmlns:a16="http://schemas.microsoft.com/office/drawing/2014/main" val="10000"/>
                  </a:ext>
                </a:extLst>
              </a:tr>
              <a:tr h="124800">
                <a:tc>
                  <a:txBody>
                    <a:bodyPr/>
                    <a:lstStyle/>
                    <a:p>
                      <a:pPr algn="ctr"/>
                      <a:r>
                        <a:rPr lang="en-US" sz="500" dirty="0">
                          <a:solidFill>
                            <a:schemeClr val="bg1"/>
                          </a:solidFill>
                        </a:rPr>
                        <a:t>ID</a:t>
                      </a:r>
                    </a:p>
                  </a:txBody>
                  <a:tcPr marL="44789" marR="44789" marT="22395" marB="22395">
                    <a:solidFill>
                      <a:srgbClr val="ED1C24"/>
                    </a:solidFill>
                  </a:tcPr>
                </a:tc>
                <a:tc>
                  <a:txBody>
                    <a:bodyPr/>
                    <a:lstStyle/>
                    <a:p>
                      <a:pPr algn="l"/>
                      <a:r>
                        <a:rPr lang="en-US" sz="500" dirty="0">
                          <a:solidFill>
                            <a:schemeClr val="bg1"/>
                          </a:solidFill>
                        </a:rPr>
                        <a:t>Fact</a:t>
                      </a:r>
                    </a:p>
                  </a:txBody>
                  <a:tcPr marL="44789" marR="44789" marT="22395" marB="22395">
                    <a:solidFill>
                      <a:srgbClr val="ED1C24"/>
                    </a:solidFill>
                  </a:tcPr>
                </a:tc>
                <a:extLst>
                  <a:ext uri="{0D108BD9-81ED-4DB2-BD59-A6C34878D82A}">
                    <a16:rowId xmlns:a16="http://schemas.microsoft.com/office/drawing/2014/main" val="10001"/>
                  </a:ext>
                </a:extLst>
              </a:tr>
              <a:tr h="124800">
                <a:tc>
                  <a:txBody>
                    <a:bodyPr/>
                    <a:lstStyle/>
                    <a:p>
                      <a:pPr algn="ctr"/>
                      <a:r>
                        <a:rPr lang="en-US" sz="500" dirty="0"/>
                        <a:t>1</a:t>
                      </a:r>
                    </a:p>
                  </a:txBody>
                  <a:tcPr marL="44789" marR="44789" marT="22395" marB="22395"/>
                </a:tc>
                <a:tc>
                  <a:txBody>
                    <a:bodyPr/>
                    <a:lstStyle/>
                    <a:p>
                      <a:pPr algn="l"/>
                      <a:r>
                        <a:rPr lang="en-US" sz="500" dirty="0"/>
                        <a:t>Bank</a:t>
                      </a:r>
                      <a:r>
                        <a:rPr lang="en-US" sz="500" baseline="0" dirty="0"/>
                        <a:t> A pays bank B $5.</a:t>
                      </a:r>
                      <a:endParaRPr lang="en-US" sz="500" dirty="0"/>
                    </a:p>
                  </a:txBody>
                  <a:tcPr marL="44789" marR="44789" marT="22395" marB="22395"/>
                </a:tc>
                <a:extLst>
                  <a:ext uri="{0D108BD9-81ED-4DB2-BD59-A6C34878D82A}">
                    <a16:rowId xmlns:a16="http://schemas.microsoft.com/office/drawing/2014/main" val="10002"/>
                  </a:ext>
                </a:extLst>
              </a:tr>
              <a:tr h="124800">
                <a:tc>
                  <a:txBody>
                    <a:bodyPr/>
                    <a:lstStyle/>
                    <a:p>
                      <a:pPr algn="ctr"/>
                      <a:r>
                        <a:rPr lang="en-US" sz="500" dirty="0"/>
                        <a:t>2</a:t>
                      </a:r>
                    </a:p>
                  </a:txBody>
                  <a:tcPr marL="44789" marR="44789" marT="22395" marB="22395"/>
                </a:tc>
                <a:tc>
                  <a:txBody>
                    <a:bodyPr/>
                    <a:lstStyle/>
                    <a:p>
                      <a:pPr algn="l"/>
                      <a:r>
                        <a:rPr lang="en-US" sz="500" dirty="0"/>
                        <a:t>Bank B purchases bond X from issuing bank A.</a:t>
                      </a:r>
                    </a:p>
                  </a:txBody>
                  <a:tcPr marL="44789" marR="44789" marT="22395" marB="22395"/>
                </a:tc>
                <a:extLst>
                  <a:ext uri="{0D108BD9-81ED-4DB2-BD59-A6C34878D82A}">
                    <a16:rowId xmlns:a16="http://schemas.microsoft.com/office/drawing/2014/main" val="10003"/>
                  </a:ext>
                </a:extLst>
              </a:tr>
              <a:tr h="124800">
                <a:tc>
                  <a:txBody>
                    <a:bodyPr/>
                    <a:lstStyle/>
                    <a:p>
                      <a:pPr algn="ctr"/>
                      <a:r>
                        <a:rPr lang="en-US" sz="500" dirty="0"/>
                        <a:t>3</a:t>
                      </a:r>
                    </a:p>
                  </a:txBody>
                  <a:tcPr marL="44789" marR="44789" marT="22395" marB="223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C purchases</a:t>
                      </a:r>
                      <a:r>
                        <a:rPr lang="en-US" sz="500" baseline="0" dirty="0"/>
                        <a:t> bond X from bank B.</a:t>
                      </a:r>
                      <a:endParaRPr lang="en-US" sz="500" dirty="0"/>
                    </a:p>
                  </a:txBody>
                  <a:tcPr marL="44789" marR="44789" marT="22395" marB="22395"/>
                </a:tc>
                <a:extLst>
                  <a:ext uri="{0D108BD9-81ED-4DB2-BD59-A6C34878D82A}">
                    <a16:rowId xmlns:a16="http://schemas.microsoft.com/office/drawing/2014/main" val="10004"/>
                  </a:ext>
                </a:extLst>
              </a:tr>
              <a:tr h="124801">
                <a:tc>
                  <a:txBody>
                    <a:bodyPr/>
                    <a:lstStyle/>
                    <a:p>
                      <a:pPr algn="ctr"/>
                      <a:r>
                        <a:rPr lang="en-US" sz="500" dirty="0"/>
                        <a:t>4</a:t>
                      </a:r>
                    </a:p>
                  </a:txBody>
                  <a:tcPr marL="44789" marR="44789" marT="22395" marB="22395"/>
                </a:tc>
                <a:tc>
                  <a:txBody>
                    <a:bodyPr/>
                    <a:lstStyle/>
                    <a:p>
                      <a:pPr algn="l"/>
                      <a:r>
                        <a:rPr lang="en-US" sz="500" dirty="0"/>
                        <a:t>Bank C enters a credit default swap with bank D.</a:t>
                      </a:r>
                    </a:p>
                  </a:txBody>
                  <a:tcPr marL="44789" marR="44789" marT="22395" marB="22395"/>
                </a:tc>
                <a:extLst>
                  <a:ext uri="{0D108BD9-81ED-4DB2-BD59-A6C34878D82A}">
                    <a16:rowId xmlns:a16="http://schemas.microsoft.com/office/drawing/2014/main" val="10005"/>
                  </a:ext>
                </a:extLst>
              </a:tr>
              <a:tr h="124800">
                <a:tc>
                  <a:txBody>
                    <a:bodyPr/>
                    <a:lstStyle/>
                    <a:p>
                      <a:pPr algn="ctr"/>
                      <a:r>
                        <a:rPr lang="en-US" sz="500" dirty="0"/>
                        <a:t>5</a:t>
                      </a:r>
                    </a:p>
                  </a:txBody>
                  <a:tcPr marL="44789" marR="44789" marT="22395" marB="223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D</a:t>
                      </a:r>
                      <a:r>
                        <a:rPr lang="en-US" sz="500" baseline="0" dirty="0"/>
                        <a:t> owes bank B $10.</a:t>
                      </a:r>
                      <a:endParaRPr lang="en-US" sz="500" dirty="0"/>
                    </a:p>
                  </a:txBody>
                  <a:tcPr marL="44789" marR="44789" marT="22395" marB="22395"/>
                </a:tc>
                <a:extLst>
                  <a:ext uri="{0D108BD9-81ED-4DB2-BD59-A6C34878D82A}">
                    <a16:rowId xmlns:a16="http://schemas.microsoft.com/office/drawing/2014/main" val="10006"/>
                  </a:ext>
                </a:extLst>
              </a:tr>
            </a:tbl>
          </a:graphicData>
        </a:graphic>
      </p:graphicFrame>
      <p:graphicFrame>
        <p:nvGraphicFramePr>
          <p:cNvPr id="140" name="Table 139"/>
          <p:cNvGraphicFramePr>
            <a:graphicFrameLocks noGrp="1"/>
          </p:cNvGraphicFramePr>
          <p:nvPr>
            <p:extLst>
              <p:ext uri="{D42A27DB-BD31-4B8C-83A1-F6EECF244321}">
                <p14:modId xmlns:p14="http://schemas.microsoft.com/office/powerpoint/2010/main" val="2034793422"/>
              </p:ext>
            </p:extLst>
          </p:nvPr>
        </p:nvGraphicFramePr>
        <p:xfrm>
          <a:off x="442173" y="4543316"/>
          <a:ext cx="1922985" cy="885031"/>
        </p:xfrm>
        <a:graphic>
          <a:graphicData uri="http://schemas.openxmlformats.org/drawingml/2006/table">
            <a:tbl>
              <a:tblPr firstRow="1" bandRow="1">
                <a:tableStyleId>{5C22544A-7EE6-4342-B048-85BDC9FD1C3A}</a:tableStyleId>
              </a:tblPr>
              <a:tblGrid>
                <a:gridCol w="201367">
                  <a:extLst>
                    <a:ext uri="{9D8B030D-6E8A-4147-A177-3AD203B41FA5}">
                      <a16:colId xmlns:a16="http://schemas.microsoft.com/office/drawing/2014/main" val="20000"/>
                    </a:ext>
                  </a:extLst>
                </a:gridCol>
                <a:gridCol w="1721618">
                  <a:extLst>
                    <a:ext uri="{9D8B030D-6E8A-4147-A177-3AD203B41FA5}">
                      <a16:colId xmlns:a16="http://schemas.microsoft.com/office/drawing/2014/main" val="20001"/>
                    </a:ext>
                  </a:extLst>
                </a:gridCol>
              </a:tblGrid>
              <a:tr h="136230">
                <a:tc gridSpan="2">
                  <a:txBody>
                    <a:bodyPr/>
                    <a:lstStyle/>
                    <a:p>
                      <a:pPr algn="ctr"/>
                      <a:r>
                        <a:rPr lang="en-US" sz="600" dirty="0">
                          <a:solidFill>
                            <a:schemeClr val="bg1"/>
                          </a:solidFill>
                        </a:rPr>
                        <a:t>Bank</a:t>
                      </a:r>
                      <a:r>
                        <a:rPr lang="en-US" sz="600" baseline="0" dirty="0">
                          <a:solidFill>
                            <a:schemeClr val="bg1"/>
                          </a:solidFill>
                        </a:rPr>
                        <a:t> C’s Ledger</a:t>
                      </a:r>
                      <a:endParaRPr lang="en-US" sz="600" dirty="0">
                        <a:solidFill>
                          <a:schemeClr val="bg1"/>
                        </a:solidFill>
                      </a:endParaRPr>
                    </a:p>
                  </a:txBody>
                  <a:tcPr marL="44789" marR="44789" marT="22395" marB="22395">
                    <a:solidFill>
                      <a:srgbClr val="ED1C24"/>
                    </a:solidFill>
                  </a:tcPr>
                </a:tc>
                <a:tc hMerge="1">
                  <a:txBody>
                    <a:bodyPr/>
                    <a:lstStyle/>
                    <a:p>
                      <a:pPr algn="ctr"/>
                      <a:endParaRPr lang="en-US" dirty="0"/>
                    </a:p>
                  </a:txBody>
                  <a:tcPr/>
                </a:tc>
                <a:extLst>
                  <a:ext uri="{0D108BD9-81ED-4DB2-BD59-A6C34878D82A}">
                    <a16:rowId xmlns:a16="http://schemas.microsoft.com/office/drawing/2014/main" val="10000"/>
                  </a:ext>
                </a:extLst>
              </a:tr>
              <a:tr h="124800">
                <a:tc>
                  <a:txBody>
                    <a:bodyPr/>
                    <a:lstStyle/>
                    <a:p>
                      <a:pPr algn="ctr"/>
                      <a:r>
                        <a:rPr lang="en-US" sz="500" dirty="0">
                          <a:solidFill>
                            <a:schemeClr val="bg1"/>
                          </a:solidFill>
                        </a:rPr>
                        <a:t>ID</a:t>
                      </a:r>
                    </a:p>
                  </a:txBody>
                  <a:tcPr marL="44789" marR="44789" marT="22395" marB="22395">
                    <a:solidFill>
                      <a:srgbClr val="ED1C24"/>
                    </a:solidFill>
                  </a:tcPr>
                </a:tc>
                <a:tc>
                  <a:txBody>
                    <a:bodyPr/>
                    <a:lstStyle/>
                    <a:p>
                      <a:pPr algn="l"/>
                      <a:r>
                        <a:rPr lang="en-US" sz="500" dirty="0">
                          <a:solidFill>
                            <a:schemeClr val="bg1"/>
                          </a:solidFill>
                        </a:rPr>
                        <a:t>Fact</a:t>
                      </a:r>
                    </a:p>
                  </a:txBody>
                  <a:tcPr marL="44789" marR="44789" marT="22395" marB="22395">
                    <a:solidFill>
                      <a:srgbClr val="ED1C24"/>
                    </a:solidFill>
                  </a:tcPr>
                </a:tc>
                <a:extLst>
                  <a:ext uri="{0D108BD9-81ED-4DB2-BD59-A6C34878D82A}">
                    <a16:rowId xmlns:a16="http://schemas.microsoft.com/office/drawing/2014/main" val="10001"/>
                  </a:ext>
                </a:extLst>
              </a:tr>
              <a:tr h="124800">
                <a:tc>
                  <a:txBody>
                    <a:bodyPr/>
                    <a:lstStyle/>
                    <a:p>
                      <a:pPr algn="ctr"/>
                      <a:r>
                        <a:rPr lang="en-US" sz="500" dirty="0"/>
                        <a:t>1</a:t>
                      </a:r>
                    </a:p>
                  </a:txBody>
                  <a:tcPr marL="44789" marR="44789" marT="22395" marB="22395"/>
                </a:tc>
                <a:tc>
                  <a:txBody>
                    <a:bodyPr/>
                    <a:lstStyle/>
                    <a:p>
                      <a:pPr algn="l"/>
                      <a:r>
                        <a:rPr lang="en-US" sz="500" dirty="0"/>
                        <a:t>Bank</a:t>
                      </a:r>
                      <a:r>
                        <a:rPr lang="en-US" sz="500" baseline="0" dirty="0"/>
                        <a:t> A pays bank B $5.</a:t>
                      </a:r>
                      <a:endParaRPr lang="en-US" sz="500" dirty="0"/>
                    </a:p>
                  </a:txBody>
                  <a:tcPr marL="44789" marR="44789" marT="22395" marB="22395"/>
                </a:tc>
                <a:extLst>
                  <a:ext uri="{0D108BD9-81ED-4DB2-BD59-A6C34878D82A}">
                    <a16:rowId xmlns:a16="http://schemas.microsoft.com/office/drawing/2014/main" val="10002"/>
                  </a:ext>
                </a:extLst>
              </a:tr>
              <a:tr h="124800">
                <a:tc>
                  <a:txBody>
                    <a:bodyPr/>
                    <a:lstStyle/>
                    <a:p>
                      <a:pPr algn="ctr"/>
                      <a:r>
                        <a:rPr lang="en-US" sz="500" dirty="0"/>
                        <a:t>2</a:t>
                      </a:r>
                    </a:p>
                  </a:txBody>
                  <a:tcPr marL="44789" marR="44789" marT="22395" marB="22395"/>
                </a:tc>
                <a:tc>
                  <a:txBody>
                    <a:bodyPr/>
                    <a:lstStyle/>
                    <a:p>
                      <a:pPr algn="l"/>
                      <a:r>
                        <a:rPr lang="en-US" sz="500" dirty="0"/>
                        <a:t>Bank B purchases bond X from issuing bank A.</a:t>
                      </a:r>
                    </a:p>
                  </a:txBody>
                  <a:tcPr marL="44789" marR="44789" marT="22395" marB="22395"/>
                </a:tc>
                <a:extLst>
                  <a:ext uri="{0D108BD9-81ED-4DB2-BD59-A6C34878D82A}">
                    <a16:rowId xmlns:a16="http://schemas.microsoft.com/office/drawing/2014/main" val="10003"/>
                  </a:ext>
                </a:extLst>
              </a:tr>
              <a:tr h="124800">
                <a:tc>
                  <a:txBody>
                    <a:bodyPr/>
                    <a:lstStyle/>
                    <a:p>
                      <a:pPr algn="ctr"/>
                      <a:r>
                        <a:rPr lang="en-US" sz="500" dirty="0"/>
                        <a:t>3</a:t>
                      </a:r>
                    </a:p>
                  </a:txBody>
                  <a:tcPr marL="44789" marR="44789" marT="22395" marB="223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C purchases</a:t>
                      </a:r>
                      <a:r>
                        <a:rPr lang="en-US" sz="500" baseline="0" dirty="0"/>
                        <a:t> bond X from bank B.</a:t>
                      </a:r>
                      <a:endParaRPr lang="en-US" sz="500" dirty="0"/>
                    </a:p>
                  </a:txBody>
                  <a:tcPr marL="44789" marR="44789" marT="22395" marB="22395"/>
                </a:tc>
                <a:extLst>
                  <a:ext uri="{0D108BD9-81ED-4DB2-BD59-A6C34878D82A}">
                    <a16:rowId xmlns:a16="http://schemas.microsoft.com/office/drawing/2014/main" val="10004"/>
                  </a:ext>
                </a:extLst>
              </a:tr>
              <a:tr h="124801">
                <a:tc>
                  <a:txBody>
                    <a:bodyPr/>
                    <a:lstStyle/>
                    <a:p>
                      <a:pPr algn="ctr"/>
                      <a:r>
                        <a:rPr lang="en-US" sz="500" dirty="0"/>
                        <a:t>4</a:t>
                      </a:r>
                    </a:p>
                  </a:txBody>
                  <a:tcPr marL="44789" marR="44789" marT="22395" marB="22395"/>
                </a:tc>
                <a:tc>
                  <a:txBody>
                    <a:bodyPr/>
                    <a:lstStyle/>
                    <a:p>
                      <a:pPr algn="l"/>
                      <a:r>
                        <a:rPr lang="en-US" sz="500" dirty="0"/>
                        <a:t>Bank C enters a credit default swap with bank D.</a:t>
                      </a:r>
                    </a:p>
                  </a:txBody>
                  <a:tcPr marL="44789" marR="44789" marT="22395" marB="22395"/>
                </a:tc>
                <a:extLst>
                  <a:ext uri="{0D108BD9-81ED-4DB2-BD59-A6C34878D82A}">
                    <a16:rowId xmlns:a16="http://schemas.microsoft.com/office/drawing/2014/main" val="10005"/>
                  </a:ext>
                </a:extLst>
              </a:tr>
              <a:tr h="124800">
                <a:tc>
                  <a:txBody>
                    <a:bodyPr/>
                    <a:lstStyle/>
                    <a:p>
                      <a:pPr algn="ctr"/>
                      <a:r>
                        <a:rPr lang="en-US" sz="500" dirty="0"/>
                        <a:t>5</a:t>
                      </a:r>
                    </a:p>
                  </a:txBody>
                  <a:tcPr marL="44789" marR="44789" marT="22395" marB="223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D</a:t>
                      </a:r>
                      <a:r>
                        <a:rPr lang="en-US" sz="500" baseline="0" dirty="0"/>
                        <a:t> owes bank B $10.</a:t>
                      </a:r>
                      <a:endParaRPr lang="en-US" sz="500" dirty="0"/>
                    </a:p>
                  </a:txBody>
                  <a:tcPr marL="44789" marR="44789" marT="22395" marB="22395"/>
                </a:tc>
                <a:extLst>
                  <a:ext uri="{0D108BD9-81ED-4DB2-BD59-A6C34878D82A}">
                    <a16:rowId xmlns:a16="http://schemas.microsoft.com/office/drawing/2014/main" val="10006"/>
                  </a:ext>
                </a:extLst>
              </a:tr>
            </a:tbl>
          </a:graphicData>
        </a:graphic>
      </p:graphicFrame>
      <p:graphicFrame>
        <p:nvGraphicFramePr>
          <p:cNvPr id="146" name="Table 145"/>
          <p:cNvGraphicFramePr>
            <a:graphicFrameLocks noGrp="1"/>
          </p:cNvGraphicFramePr>
          <p:nvPr>
            <p:extLst>
              <p:ext uri="{D42A27DB-BD31-4B8C-83A1-F6EECF244321}">
                <p14:modId xmlns:p14="http://schemas.microsoft.com/office/powerpoint/2010/main" val="95965079"/>
              </p:ext>
            </p:extLst>
          </p:nvPr>
        </p:nvGraphicFramePr>
        <p:xfrm>
          <a:off x="2487479" y="4543316"/>
          <a:ext cx="1922985" cy="885031"/>
        </p:xfrm>
        <a:graphic>
          <a:graphicData uri="http://schemas.openxmlformats.org/drawingml/2006/table">
            <a:tbl>
              <a:tblPr firstRow="1" bandRow="1">
                <a:tableStyleId>{5C22544A-7EE6-4342-B048-85BDC9FD1C3A}</a:tableStyleId>
              </a:tblPr>
              <a:tblGrid>
                <a:gridCol w="201367">
                  <a:extLst>
                    <a:ext uri="{9D8B030D-6E8A-4147-A177-3AD203B41FA5}">
                      <a16:colId xmlns:a16="http://schemas.microsoft.com/office/drawing/2014/main" val="20000"/>
                    </a:ext>
                  </a:extLst>
                </a:gridCol>
                <a:gridCol w="1721618">
                  <a:extLst>
                    <a:ext uri="{9D8B030D-6E8A-4147-A177-3AD203B41FA5}">
                      <a16:colId xmlns:a16="http://schemas.microsoft.com/office/drawing/2014/main" val="20001"/>
                    </a:ext>
                  </a:extLst>
                </a:gridCol>
              </a:tblGrid>
              <a:tr h="136230">
                <a:tc gridSpan="2">
                  <a:txBody>
                    <a:bodyPr/>
                    <a:lstStyle/>
                    <a:p>
                      <a:pPr algn="ctr"/>
                      <a:r>
                        <a:rPr lang="en-US" sz="600" dirty="0">
                          <a:solidFill>
                            <a:schemeClr val="bg1"/>
                          </a:solidFill>
                        </a:rPr>
                        <a:t>Bank</a:t>
                      </a:r>
                      <a:r>
                        <a:rPr lang="en-US" sz="600" baseline="0" dirty="0">
                          <a:solidFill>
                            <a:schemeClr val="bg1"/>
                          </a:solidFill>
                        </a:rPr>
                        <a:t> D’s Ledger</a:t>
                      </a:r>
                      <a:endParaRPr lang="en-US" sz="600" dirty="0">
                        <a:solidFill>
                          <a:schemeClr val="bg1"/>
                        </a:solidFill>
                      </a:endParaRPr>
                    </a:p>
                  </a:txBody>
                  <a:tcPr marL="44789" marR="44789" marT="22395" marB="22395">
                    <a:solidFill>
                      <a:srgbClr val="ED1C24"/>
                    </a:solidFill>
                  </a:tcPr>
                </a:tc>
                <a:tc hMerge="1">
                  <a:txBody>
                    <a:bodyPr/>
                    <a:lstStyle/>
                    <a:p>
                      <a:pPr algn="ctr"/>
                      <a:endParaRPr lang="en-US" dirty="0"/>
                    </a:p>
                  </a:txBody>
                  <a:tcPr/>
                </a:tc>
                <a:extLst>
                  <a:ext uri="{0D108BD9-81ED-4DB2-BD59-A6C34878D82A}">
                    <a16:rowId xmlns:a16="http://schemas.microsoft.com/office/drawing/2014/main" val="10000"/>
                  </a:ext>
                </a:extLst>
              </a:tr>
              <a:tr h="124800">
                <a:tc>
                  <a:txBody>
                    <a:bodyPr/>
                    <a:lstStyle/>
                    <a:p>
                      <a:pPr algn="ctr"/>
                      <a:r>
                        <a:rPr lang="en-US" sz="500" dirty="0">
                          <a:solidFill>
                            <a:schemeClr val="bg1"/>
                          </a:solidFill>
                        </a:rPr>
                        <a:t>ID</a:t>
                      </a:r>
                    </a:p>
                  </a:txBody>
                  <a:tcPr marL="44789" marR="44789" marT="22395" marB="22395">
                    <a:solidFill>
                      <a:srgbClr val="ED1C24"/>
                    </a:solidFill>
                  </a:tcPr>
                </a:tc>
                <a:tc>
                  <a:txBody>
                    <a:bodyPr/>
                    <a:lstStyle/>
                    <a:p>
                      <a:pPr algn="l"/>
                      <a:r>
                        <a:rPr lang="en-US" sz="500" dirty="0">
                          <a:solidFill>
                            <a:schemeClr val="bg1"/>
                          </a:solidFill>
                        </a:rPr>
                        <a:t>Fact</a:t>
                      </a:r>
                    </a:p>
                  </a:txBody>
                  <a:tcPr marL="44789" marR="44789" marT="22395" marB="22395">
                    <a:solidFill>
                      <a:srgbClr val="ED1C24"/>
                    </a:solidFill>
                  </a:tcPr>
                </a:tc>
                <a:extLst>
                  <a:ext uri="{0D108BD9-81ED-4DB2-BD59-A6C34878D82A}">
                    <a16:rowId xmlns:a16="http://schemas.microsoft.com/office/drawing/2014/main" val="10001"/>
                  </a:ext>
                </a:extLst>
              </a:tr>
              <a:tr h="124800">
                <a:tc>
                  <a:txBody>
                    <a:bodyPr/>
                    <a:lstStyle/>
                    <a:p>
                      <a:pPr algn="ctr"/>
                      <a:r>
                        <a:rPr lang="en-US" sz="500" dirty="0"/>
                        <a:t>1</a:t>
                      </a:r>
                    </a:p>
                  </a:txBody>
                  <a:tcPr marL="44789" marR="44789" marT="22395" marB="22395"/>
                </a:tc>
                <a:tc>
                  <a:txBody>
                    <a:bodyPr/>
                    <a:lstStyle/>
                    <a:p>
                      <a:pPr algn="l"/>
                      <a:r>
                        <a:rPr lang="en-US" sz="500" dirty="0"/>
                        <a:t>Bank</a:t>
                      </a:r>
                      <a:r>
                        <a:rPr lang="en-US" sz="500" baseline="0" dirty="0"/>
                        <a:t> A pays bank B $5.</a:t>
                      </a:r>
                      <a:endParaRPr lang="en-US" sz="500" dirty="0"/>
                    </a:p>
                  </a:txBody>
                  <a:tcPr marL="44789" marR="44789" marT="22395" marB="22395"/>
                </a:tc>
                <a:extLst>
                  <a:ext uri="{0D108BD9-81ED-4DB2-BD59-A6C34878D82A}">
                    <a16:rowId xmlns:a16="http://schemas.microsoft.com/office/drawing/2014/main" val="10002"/>
                  </a:ext>
                </a:extLst>
              </a:tr>
              <a:tr h="124800">
                <a:tc>
                  <a:txBody>
                    <a:bodyPr/>
                    <a:lstStyle/>
                    <a:p>
                      <a:pPr algn="ctr"/>
                      <a:r>
                        <a:rPr lang="en-US" sz="500" dirty="0"/>
                        <a:t>2</a:t>
                      </a:r>
                    </a:p>
                  </a:txBody>
                  <a:tcPr marL="44789" marR="44789" marT="22395" marB="22395"/>
                </a:tc>
                <a:tc>
                  <a:txBody>
                    <a:bodyPr/>
                    <a:lstStyle/>
                    <a:p>
                      <a:pPr algn="l"/>
                      <a:r>
                        <a:rPr lang="en-US" sz="500" dirty="0"/>
                        <a:t>Bank B purchases bond X from issuing bank A.</a:t>
                      </a:r>
                    </a:p>
                  </a:txBody>
                  <a:tcPr marL="44789" marR="44789" marT="22395" marB="22395"/>
                </a:tc>
                <a:extLst>
                  <a:ext uri="{0D108BD9-81ED-4DB2-BD59-A6C34878D82A}">
                    <a16:rowId xmlns:a16="http://schemas.microsoft.com/office/drawing/2014/main" val="10003"/>
                  </a:ext>
                </a:extLst>
              </a:tr>
              <a:tr h="124800">
                <a:tc>
                  <a:txBody>
                    <a:bodyPr/>
                    <a:lstStyle/>
                    <a:p>
                      <a:pPr algn="ctr"/>
                      <a:r>
                        <a:rPr lang="en-US" sz="500" dirty="0"/>
                        <a:t>3</a:t>
                      </a:r>
                    </a:p>
                  </a:txBody>
                  <a:tcPr marL="44789" marR="44789" marT="22395" marB="223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C purchases</a:t>
                      </a:r>
                      <a:r>
                        <a:rPr lang="en-US" sz="500" baseline="0" dirty="0"/>
                        <a:t> bond X from bank B.</a:t>
                      </a:r>
                      <a:endParaRPr lang="en-US" sz="500" dirty="0"/>
                    </a:p>
                  </a:txBody>
                  <a:tcPr marL="44789" marR="44789" marT="22395" marB="22395"/>
                </a:tc>
                <a:extLst>
                  <a:ext uri="{0D108BD9-81ED-4DB2-BD59-A6C34878D82A}">
                    <a16:rowId xmlns:a16="http://schemas.microsoft.com/office/drawing/2014/main" val="10004"/>
                  </a:ext>
                </a:extLst>
              </a:tr>
              <a:tr h="124801">
                <a:tc>
                  <a:txBody>
                    <a:bodyPr/>
                    <a:lstStyle/>
                    <a:p>
                      <a:pPr algn="ctr"/>
                      <a:r>
                        <a:rPr lang="en-US" sz="500" dirty="0"/>
                        <a:t>4</a:t>
                      </a:r>
                    </a:p>
                  </a:txBody>
                  <a:tcPr marL="44789" marR="44789" marT="22395" marB="22395"/>
                </a:tc>
                <a:tc>
                  <a:txBody>
                    <a:bodyPr/>
                    <a:lstStyle/>
                    <a:p>
                      <a:pPr algn="l"/>
                      <a:r>
                        <a:rPr lang="en-US" sz="500" dirty="0"/>
                        <a:t>Bank C enters a credit default swap with bank D.</a:t>
                      </a:r>
                    </a:p>
                  </a:txBody>
                  <a:tcPr marL="44789" marR="44789" marT="22395" marB="22395"/>
                </a:tc>
                <a:extLst>
                  <a:ext uri="{0D108BD9-81ED-4DB2-BD59-A6C34878D82A}">
                    <a16:rowId xmlns:a16="http://schemas.microsoft.com/office/drawing/2014/main" val="10005"/>
                  </a:ext>
                </a:extLst>
              </a:tr>
              <a:tr h="124800">
                <a:tc>
                  <a:txBody>
                    <a:bodyPr/>
                    <a:lstStyle/>
                    <a:p>
                      <a:pPr algn="ctr"/>
                      <a:r>
                        <a:rPr lang="en-US" sz="500" dirty="0"/>
                        <a:t>5</a:t>
                      </a:r>
                    </a:p>
                  </a:txBody>
                  <a:tcPr marL="44789" marR="44789" marT="22395" marB="223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a:t>Bank D</a:t>
                      </a:r>
                      <a:r>
                        <a:rPr lang="en-US" sz="500" baseline="0" dirty="0"/>
                        <a:t> owes bank B $10.</a:t>
                      </a:r>
                      <a:endParaRPr lang="en-US" sz="500" dirty="0"/>
                    </a:p>
                  </a:txBody>
                  <a:tcPr marL="44789" marR="44789" marT="22395" marB="22395"/>
                </a:tc>
                <a:extLst>
                  <a:ext uri="{0D108BD9-81ED-4DB2-BD59-A6C34878D82A}">
                    <a16:rowId xmlns:a16="http://schemas.microsoft.com/office/drawing/2014/main" val="10006"/>
                  </a:ext>
                </a:extLst>
              </a:tr>
            </a:tbl>
          </a:graphicData>
        </a:graphic>
      </p:graphicFrame>
      <p:sp>
        <p:nvSpPr>
          <p:cNvPr id="147" name="Title 1"/>
          <p:cNvSpPr txBox="1">
            <a:spLocks/>
          </p:cNvSpPr>
          <p:nvPr/>
        </p:nvSpPr>
        <p:spPr>
          <a:xfrm>
            <a:off x="467114" y="850015"/>
            <a:ext cx="7886700" cy="28155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1" kern="1200" baseline="0">
                <a:solidFill>
                  <a:srgbClr val="FF0000"/>
                </a:solidFill>
                <a:latin typeface="+mj-lt"/>
                <a:ea typeface="+mj-ea"/>
                <a:cs typeface="+mj-cs"/>
              </a:defRPr>
            </a:lvl1pPr>
          </a:lstStyle>
          <a:p>
            <a:pPr algn="ctr"/>
            <a:r>
              <a:rPr lang="en-US" sz="3500" dirty="0">
                <a:solidFill>
                  <a:schemeClr val="tx2"/>
                </a:solidFill>
              </a:rPr>
              <a:t>Public</a:t>
            </a:r>
            <a:r>
              <a:rPr lang="en-US" sz="2400" dirty="0"/>
              <a:t> </a:t>
            </a:r>
            <a:r>
              <a:rPr lang="en-US" sz="3500" dirty="0">
                <a:solidFill>
                  <a:schemeClr val="tx2"/>
                </a:solidFill>
              </a:rPr>
              <a:t>vs Permissioned Ledger</a:t>
            </a:r>
            <a:r>
              <a:rPr lang="en-US" sz="3500" dirty="0"/>
              <a:t>.</a:t>
            </a:r>
            <a:br>
              <a:rPr lang="en-US" sz="3500" dirty="0"/>
            </a:br>
            <a:endParaRPr lang="en-US" sz="3500" dirty="0"/>
          </a:p>
        </p:txBody>
      </p:sp>
      <p:sp>
        <p:nvSpPr>
          <p:cNvPr id="118" name="Rectangle 117"/>
          <p:cNvSpPr/>
          <p:nvPr/>
        </p:nvSpPr>
        <p:spPr>
          <a:xfrm>
            <a:off x="628643" y="5771472"/>
            <a:ext cx="1784463" cy="207749"/>
          </a:xfrm>
          <a:prstGeom prst="rect">
            <a:avLst/>
          </a:prstGeom>
        </p:spPr>
        <p:txBody>
          <a:bodyPr wrap="none">
            <a:spAutoFit/>
          </a:bodyPr>
          <a:lstStyle/>
          <a:p>
            <a:r>
              <a:rPr lang="en-GB" sz="750" dirty="0">
                <a:solidFill>
                  <a:schemeClr val="accent1"/>
                </a:solidFill>
              </a:rPr>
              <a:t>R3 Lab </a:t>
            </a:r>
            <a:r>
              <a:rPr lang="en-GB" sz="750">
                <a:solidFill>
                  <a:schemeClr val="accent1"/>
                </a:solidFill>
              </a:rPr>
              <a:t>&amp; Research </a:t>
            </a:r>
            <a:r>
              <a:rPr lang="en-GB" sz="750" dirty="0">
                <a:solidFill>
                  <a:schemeClr val="accent1"/>
                </a:solidFill>
              </a:rPr>
              <a:t>Centre - confidential</a:t>
            </a:r>
            <a:endParaRPr lang="en-US" sz="750" dirty="0">
              <a:solidFill>
                <a:schemeClr val="accent1"/>
              </a:solidFill>
            </a:endParaRPr>
          </a:p>
        </p:txBody>
      </p:sp>
    </p:spTree>
    <p:extLst>
      <p:ext uri="{BB962C8B-B14F-4D97-AF65-F5344CB8AC3E}">
        <p14:creationId xmlns:p14="http://schemas.microsoft.com/office/powerpoint/2010/main" val="550470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31" y="1314575"/>
            <a:ext cx="7886700" cy="281557"/>
          </a:xfrm>
        </p:spPr>
        <p:txBody>
          <a:bodyPr>
            <a:noAutofit/>
          </a:bodyPr>
          <a:lstStyle/>
          <a:p>
            <a:r>
              <a:rPr lang="en-US" sz="3500" dirty="0">
                <a:solidFill>
                  <a:schemeClr val="tx2"/>
                </a:solidFill>
              </a:rPr>
              <a:t>The DLT Calendar</a:t>
            </a:r>
            <a:r>
              <a:rPr lang="en-US" sz="3500" dirty="0"/>
              <a:t>.</a:t>
            </a:r>
            <a:endParaRPr lang="en-US" sz="3500" dirty="0">
              <a:solidFill>
                <a:schemeClr val="tx2"/>
              </a:solidFill>
            </a:endParaRPr>
          </a:p>
        </p:txBody>
      </p:sp>
      <p:sp>
        <p:nvSpPr>
          <p:cNvPr id="44" name="Content Placeholder 2"/>
          <p:cNvSpPr>
            <a:spLocks noGrp="1"/>
          </p:cNvSpPr>
          <p:nvPr>
            <p:ph idx="1"/>
          </p:nvPr>
        </p:nvSpPr>
        <p:spPr>
          <a:xfrm>
            <a:off x="1871700" y="2294874"/>
            <a:ext cx="6048672" cy="1890210"/>
          </a:xfrm>
        </p:spPr>
        <p:txBody>
          <a:bodyPr>
            <a:normAutofit fontScale="77500" lnSpcReduction="20000"/>
          </a:bodyPr>
          <a:lstStyle/>
          <a:p>
            <a:pPr>
              <a:lnSpc>
                <a:spcPct val="100000"/>
              </a:lnSpc>
            </a:pPr>
            <a:r>
              <a:rPr lang="en-US" sz="3000" dirty="0"/>
              <a:t>2014 </a:t>
            </a:r>
            <a:r>
              <a:rPr lang="mr-IN" sz="3000" dirty="0"/>
              <a:t>–</a:t>
            </a:r>
            <a:r>
              <a:rPr lang="en-US" sz="3000" dirty="0"/>
              <a:t> The Year of Enlightenment</a:t>
            </a:r>
          </a:p>
          <a:p>
            <a:pPr>
              <a:lnSpc>
                <a:spcPct val="100000"/>
              </a:lnSpc>
            </a:pPr>
            <a:r>
              <a:rPr lang="en-US" sz="3000" dirty="0"/>
              <a:t>2015 </a:t>
            </a:r>
            <a:r>
              <a:rPr lang="mr-IN" sz="3000" dirty="0"/>
              <a:t>–</a:t>
            </a:r>
            <a:r>
              <a:rPr lang="en-US" sz="3000" dirty="0"/>
              <a:t> The Year of the Hype</a:t>
            </a:r>
          </a:p>
          <a:p>
            <a:pPr>
              <a:lnSpc>
                <a:spcPct val="100000"/>
              </a:lnSpc>
            </a:pPr>
            <a:r>
              <a:rPr lang="en-US" sz="3000" dirty="0"/>
              <a:t>2016 </a:t>
            </a:r>
            <a:r>
              <a:rPr lang="mr-IN" sz="3000" dirty="0"/>
              <a:t>–</a:t>
            </a:r>
            <a:r>
              <a:rPr lang="en-US" sz="3000" dirty="0"/>
              <a:t> The Year of the PoC</a:t>
            </a:r>
          </a:p>
          <a:p>
            <a:pPr>
              <a:lnSpc>
                <a:spcPct val="100000"/>
              </a:lnSpc>
            </a:pPr>
            <a:r>
              <a:rPr lang="en-US" sz="3000" dirty="0"/>
              <a:t>2017 </a:t>
            </a:r>
            <a:r>
              <a:rPr lang="mr-IN" sz="3000" dirty="0"/>
              <a:t>–</a:t>
            </a:r>
            <a:r>
              <a:rPr lang="en-US" sz="3000" dirty="0"/>
              <a:t> The Year of the Pilot</a:t>
            </a:r>
          </a:p>
          <a:p>
            <a:pPr>
              <a:lnSpc>
                <a:spcPct val="100000"/>
              </a:lnSpc>
            </a:pPr>
            <a:r>
              <a:rPr lang="en-US" sz="3000" dirty="0"/>
              <a:t>2018 </a:t>
            </a:r>
            <a:r>
              <a:rPr lang="mr-IN" sz="3000" dirty="0"/>
              <a:t>–</a:t>
            </a:r>
            <a:r>
              <a:rPr lang="en-US" sz="3000" dirty="0"/>
              <a:t> The Year of Production</a:t>
            </a:r>
          </a:p>
          <a:p>
            <a:pPr>
              <a:lnSpc>
                <a:spcPct val="100000"/>
              </a:lnSpc>
            </a:pPr>
            <a:endParaRPr lang="en-US" sz="3000" dirty="0"/>
          </a:p>
          <a:p>
            <a:pPr>
              <a:lnSpc>
                <a:spcPct val="100000"/>
              </a:lnSpc>
            </a:pPr>
            <a:endParaRPr lang="en-US" sz="3000" dirty="0"/>
          </a:p>
          <a:p>
            <a:pPr marL="257175" indent="-257175">
              <a:buFont typeface="Arial" charset="0"/>
              <a:buChar char="•"/>
            </a:pPr>
            <a:endParaRPr lang="en-US" sz="1350" dirty="0"/>
          </a:p>
          <a:p>
            <a:pPr algn="just"/>
            <a:endParaRPr lang="en-US" dirty="0">
              <a:solidFill>
                <a:schemeClr val="tx1"/>
              </a:solidFill>
            </a:endParaRPr>
          </a:p>
        </p:txBody>
      </p:sp>
      <p:sp>
        <p:nvSpPr>
          <p:cNvPr id="4" name="Footer Placeholder 4"/>
          <p:cNvSpPr>
            <a:spLocks noGrp="1"/>
          </p:cNvSpPr>
          <p:nvPr>
            <p:ph type="ftr" sz="quarter" idx="4294967295"/>
          </p:nvPr>
        </p:nvSpPr>
        <p:spPr>
          <a:xfrm>
            <a:off x="457200" y="5867400"/>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15573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randombar(horizontal)">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randombar(horizontal)">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randombar(horizontal)">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randombar(horizontal)">
                                      <p:cBhvr>
                                        <p:cTn id="27" dur="500"/>
                                        <p:tgtEl>
                                          <p:spTgt spid="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alling money"/>
          <p:cNvPicPr>
            <a:picLocks noChangeAspect="1" noChangeArrowheads="1"/>
          </p:cNvPicPr>
          <p:nvPr/>
        </p:nvPicPr>
        <p:blipFill rotWithShape="1">
          <a:blip r:embed="rId3" cstate="email">
            <a:clrChange>
              <a:clrFrom>
                <a:srgbClr val="F6F6F6"/>
              </a:clrFrom>
              <a:clrTo>
                <a:srgbClr val="F6F6F6">
                  <a:alpha val="0"/>
                </a:srgbClr>
              </a:clrTo>
            </a:clrChange>
            <a:extLst>
              <a:ext uri="{28A0092B-C50C-407E-A947-70E740481C1C}">
                <a14:useLocalDpi xmlns:a14="http://schemas.microsoft.com/office/drawing/2010/main"/>
              </a:ext>
            </a:extLst>
          </a:blip>
          <a:srcRect/>
          <a:stretch/>
        </p:blipFill>
        <p:spPr bwMode="auto">
          <a:xfrm>
            <a:off x="6074995" y="1293570"/>
            <a:ext cx="2922865" cy="42956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2901" y="1642349"/>
            <a:ext cx="5585951" cy="2993127"/>
          </a:xfrm>
          <a:prstGeom prst="rect">
            <a:avLst/>
          </a:prstGeom>
          <a:noFill/>
        </p:spPr>
        <p:txBody>
          <a:bodyPr wrap="square" rtlCol="0">
            <a:spAutoFit/>
          </a:bodyPr>
          <a:lstStyle/>
          <a:p>
            <a:r>
              <a:rPr lang="en-GB" sz="1350" b="1" dirty="0">
                <a:ea typeface="Verdana" panose="020B0604030504040204" pitchFamily="34" charset="0"/>
                <a:cs typeface="Verdana" panose="020B0604030504040204" pitchFamily="34" charset="0"/>
              </a:rPr>
              <a:t>Financial Services spend </a:t>
            </a:r>
            <a:r>
              <a:rPr lang="en-GB" sz="1350" b="1" dirty="0">
                <a:solidFill>
                  <a:schemeClr val="tx2"/>
                </a:solidFill>
                <a:ea typeface="Verdana" panose="020B0604030504040204" pitchFamily="34" charset="0"/>
                <a:cs typeface="Verdana" panose="020B0604030504040204" pitchFamily="34" charset="0"/>
              </a:rPr>
              <a:t>$2.6 trillion annually </a:t>
            </a:r>
            <a:r>
              <a:rPr lang="en-GB" sz="1350" b="1" dirty="0">
                <a:ea typeface="Verdana" panose="020B0604030504040204" pitchFamily="34" charset="0"/>
                <a:cs typeface="Verdana" panose="020B0604030504040204" pitchFamily="34" charset="0"/>
              </a:rPr>
              <a:t>on operating costs</a:t>
            </a:r>
          </a:p>
          <a:p>
            <a:endParaRPr lang="en-US" sz="1200" dirty="0">
              <a:ea typeface="Verdana" panose="020B0604030504040204" pitchFamily="34" charset="0"/>
              <a:cs typeface="Verdana" panose="020B0604030504040204" pitchFamily="34" charset="0"/>
            </a:endParaRPr>
          </a:p>
          <a:p>
            <a:endParaRPr lang="en-US" sz="1200" dirty="0">
              <a:ea typeface="Verdana" panose="020B0604030504040204" pitchFamily="34" charset="0"/>
              <a:cs typeface="Verdana" panose="020B0604030504040204" pitchFamily="34" charset="0"/>
            </a:endParaRPr>
          </a:p>
          <a:p>
            <a:pPr marL="214313" indent="-214313" algn="just" defTabSz="342892">
              <a:spcAft>
                <a:spcPts val="750"/>
              </a:spcAft>
              <a:buClr>
                <a:schemeClr val="tx1"/>
              </a:buClr>
              <a:buFont typeface="Wingdings" panose="05000000000000000000" pitchFamily="2" charset="2"/>
              <a:buChar char="§"/>
            </a:pPr>
            <a:r>
              <a:rPr lang="en-GB" sz="1200" b="1" dirty="0">
                <a:ea typeface="Verdana" panose="020B0604030504040204" pitchFamily="34" charset="0"/>
                <a:cs typeface="Verdana" panose="020B0604030504040204" pitchFamily="34" charset="0"/>
              </a:rPr>
              <a:t>Financial institutions spend approx. 15-20% of total costs on IT</a:t>
            </a:r>
          </a:p>
          <a:p>
            <a:pPr marL="214313" lvl="1" indent="-214313" algn="just" defTabSz="342892">
              <a:spcAft>
                <a:spcPts val="750"/>
              </a:spcAft>
              <a:buClr>
                <a:schemeClr val="tx1"/>
              </a:buClr>
              <a:buFont typeface="Wingdings" panose="05000000000000000000" pitchFamily="2" charset="2"/>
              <a:buChar char="§"/>
            </a:pPr>
            <a:r>
              <a:rPr lang="en-GB" sz="1200" b="1" dirty="0">
                <a:ea typeface="Verdana" panose="020B0604030504040204" pitchFamily="34" charset="0"/>
                <a:cs typeface="Verdana" panose="020B0604030504040204" pitchFamily="34" charset="0"/>
              </a:rPr>
              <a:t>Distributed Ledger Technology (DLT) could save $60-$80 billion across 4 use cases alone (AML/KYC, Cross-border payments, repos and OTC derivatives process)</a:t>
            </a:r>
          </a:p>
          <a:p>
            <a:pPr marL="557204" lvl="2" indent="-214313" algn="just" defTabSz="342892">
              <a:spcAft>
                <a:spcPts val="750"/>
              </a:spcAft>
              <a:buClr>
                <a:schemeClr val="tx1"/>
              </a:buClr>
              <a:buFont typeface="Wingdings" panose="05000000000000000000" pitchFamily="2" charset="2"/>
              <a:buChar char="§"/>
            </a:pPr>
            <a:r>
              <a:rPr lang="en-GB" sz="1200" dirty="0">
                <a:ea typeface="Verdana" panose="020B0604030504040204" pitchFamily="34" charset="0"/>
                <a:cs typeface="Verdana" panose="020B0604030504040204" pitchFamily="34" charset="0"/>
              </a:rPr>
              <a:t>Costly/inefficient KYC/AML management due to manual data collection/verification/monitoring</a:t>
            </a:r>
          </a:p>
          <a:p>
            <a:pPr marL="557204" lvl="2" indent="-214313" algn="just" defTabSz="342892">
              <a:spcAft>
                <a:spcPts val="750"/>
              </a:spcAft>
              <a:buClr>
                <a:schemeClr val="tx1"/>
              </a:buClr>
              <a:buFont typeface="Wingdings" panose="05000000000000000000" pitchFamily="2" charset="2"/>
              <a:buChar char="§"/>
            </a:pPr>
            <a:r>
              <a:rPr lang="en-GB" sz="1200" dirty="0">
                <a:ea typeface="Verdana" panose="020B0604030504040204" pitchFamily="34" charset="0"/>
                <a:cs typeface="Verdana" panose="020B0604030504040204" pitchFamily="34" charset="0"/>
              </a:rPr>
              <a:t>B2B cross border payments is costly, inefficient and not transparent</a:t>
            </a:r>
          </a:p>
          <a:p>
            <a:pPr marL="557204" lvl="2" indent="-214313" algn="just" defTabSz="342892">
              <a:spcAft>
                <a:spcPts val="750"/>
              </a:spcAft>
              <a:buClr>
                <a:schemeClr val="tx1"/>
              </a:buClr>
              <a:buFont typeface="Wingdings" panose="05000000000000000000" pitchFamily="2" charset="2"/>
              <a:buChar char="§"/>
            </a:pPr>
            <a:r>
              <a:rPr lang="en-GB" sz="1200" dirty="0">
                <a:ea typeface="Verdana" panose="020B0604030504040204" pitchFamily="34" charset="0"/>
                <a:cs typeface="Verdana" panose="020B0604030504040204" pitchFamily="34" charset="0"/>
              </a:rPr>
              <a:t>Fragmented, manual, non-standard OTC derivatives processing</a:t>
            </a:r>
          </a:p>
          <a:p>
            <a:pPr marL="0" lvl="1" algn="ctr" defTabSz="342892">
              <a:spcAft>
                <a:spcPts val="750"/>
              </a:spcAft>
              <a:buClr>
                <a:srgbClr val="F8AB19"/>
              </a:buClr>
            </a:pPr>
            <a:endParaRPr lang="en-GB" sz="1350" b="1" dirty="0">
              <a:solidFill>
                <a:schemeClr val="accent2"/>
              </a:solidFill>
              <a:ea typeface="Verdana" panose="020B0604030504040204" pitchFamily="34" charset="0"/>
              <a:cs typeface="Verdana" panose="020B0604030504040204" pitchFamily="34" charset="0"/>
            </a:endParaRPr>
          </a:p>
          <a:p>
            <a:pPr marL="0" lvl="1" algn="ctr" defTabSz="342892">
              <a:spcAft>
                <a:spcPts val="750"/>
              </a:spcAft>
              <a:buClr>
                <a:srgbClr val="F8AB19"/>
              </a:buClr>
            </a:pPr>
            <a:r>
              <a:rPr lang="en-GB" sz="1350" b="1" dirty="0">
                <a:solidFill>
                  <a:schemeClr val="accent2"/>
                </a:solidFill>
                <a:ea typeface="Verdana" panose="020B0604030504040204" pitchFamily="34" charset="0"/>
                <a:cs typeface="Verdana" panose="020B0604030504040204" pitchFamily="34" charset="0"/>
              </a:rPr>
              <a:t>‘Wait and see’ strategy is risky for market participants</a:t>
            </a:r>
          </a:p>
        </p:txBody>
      </p:sp>
      <p:sp>
        <p:nvSpPr>
          <p:cNvPr id="2" name="Slide Number Placeholder 1"/>
          <p:cNvSpPr>
            <a:spLocks noGrp="1"/>
          </p:cNvSpPr>
          <p:nvPr>
            <p:ph type="sldNum" sz="quarter" idx="4"/>
          </p:nvPr>
        </p:nvSpPr>
        <p:spPr/>
        <p:txBody>
          <a:bodyPr/>
          <a:lstStyle/>
          <a:p>
            <a:r>
              <a:rPr lang="en-GB"/>
              <a:t>p</a:t>
            </a:r>
            <a:fld id="{A8B2F76E-E94F-1B47-ACE1-BFCD783CD915}" type="slidenum">
              <a:rPr lang="en-GB" smtClean="0"/>
              <a:pPr/>
              <a:t>17</a:t>
            </a:fld>
            <a:r>
              <a:rPr lang="en-GB"/>
              <a:t>.</a:t>
            </a:r>
            <a:endParaRPr lang="en-GB" dirty="0"/>
          </a:p>
        </p:txBody>
      </p:sp>
      <p:sp>
        <p:nvSpPr>
          <p:cNvPr id="14" name="Footer Placeholder 4"/>
          <p:cNvSpPr>
            <a:spLocks noGrp="1"/>
          </p:cNvSpPr>
          <p:nvPr>
            <p:ph type="ftr" sz="quarter" idx="4294967295"/>
          </p:nvPr>
        </p:nvSpPr>
        <p:spPr>
          <a:xfrm>
            <a:off x="1172478" y="5648419"/>
            <a:ext cx="851195"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LTD - confidential.</a:t>
            </a:r>
          </a:p>
        </p:txBody>
      </p:sp>
      <p:sp>
        <p:nvSpPr>
          <p:cNvPr id="15" name="Title 1"/>
          <p:cNvSpPr txBox="1">
            <a:spLocks/>
          </p:cNvSpPr>
          <p:nvPr/>
        </p:nvSpPr>
        <p:spPr>
          <a:xfrm>
            <a:off x="448670" y="569469"/>
            <a:ext cx="7886700" cy="28155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r>
              <a:rPr lang="en-US" sz="3500" dirty="0">
                <a:solidFill>
                  <a:schemeClr val="tx2"/>
                </a:solidFill>
              </a:rPr>
              <a:t>Industry Business Case</a:t>
            </a:r>
            <a:r>
              <a:rPr lang="en-US" sz="3500" dirty="0"/>
              <a:t>.</a:t>
            </a:r>
          </a:p>
        </p:txBody>
      </p:sp>
    </p:spTree>
    <p:extLst>
      <p:ext uri="{BB962C8B-B14F-4D97-AF65-F5344CB8AC3E}">
        <p14:creationId xmlns:p14="http://schemas.microsoft.com/office/powerpoint/2010/main" val="1277237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424" y="801767"/>
            <a:ext cx="8105204" cy="281557"/>
          </a:xfrm>
        </p:spPr>
        <p:txBody>
          <a:bodyPr>
            <a:normAutofit fontScale="90000"/>
          </a:bodyPr>
          <a:lstStyle/>
          <a:p>
            <a:pPr algn="l"/>
            <a:r>
              <a:rPr lang="en-US" dirty="0">
                <a:solidFill>
                  <a:schemeClr val="tx2"/>
                </a:solidFill>
              </a:rPr>
              <a:t>Centre of Excellence for Insurers</a:t>
            </a:r>
          </a:p>
        </p:txBody>
      </p:sp>
      <p:sp>
        <p:nvSpPr>
          <p:cNvPr id="4" name="Rectangle 3"/>
          <p:cNvSpPr/>
          <p:nvPr/>
        </p:nvSpPr>
        <p:spPr>
          <a:xfrm>
            <a:off x="435991" y="1438570"/>
            <a:ext cx="7937637" cy="1018549"/>
          </a:xfrm>
          <a:prstGeom prst="rect">
            <a:avLst/>
          </a:prstGeom>
        </p:spPr>
        <p:txBody>
          <a:bodyPr wrap="square">
            <a:spAutoFit/>
          </a:bodyPr>
          <a:lstStyle/>
          <a:p>
            <a:pPr>
              <a:lnSpc>
                <a:spcPct val="107000"/>
              </a:lnSpc>
              <a:spcAft>
                <a:spcPts val="600"/>
              </a:spcAft>
            </a:pPr>
            <a:r>
              <a:rPr lang="en-US" sz="1125" dirty="0">
                <a:ea typeface="Calibri" panose="020F0502020204030204" pitchFamily="34" charset="0"/>
                <a:cs typeface="Times New Roman" panose="02020603050405020304" pitchFamily="18" charset="0"/>
              </a:rPr>
              <a:t>In partnership with the </a:t>
            </a:r>
            <a:r>
              <a:rPr lang="en-US" sz="1125" b="1" dirty="0">
                <a:ea typeface="Calibri" panose="020F0502020204030204" pitchFamily="34" charset="0"/>
                <a:cs typeface="Times New Roman" panose="02020603050405020304" pitchFamily="18" charset="0"/>
              </a:rPr>
              <a:t>Association for Cooperative Research and Development (ACORD)</a:t>
            </a:r>
            <a:r>
              <a:rPr lang="en-US" sz="1125" dirty="0">
                <a:ea typeface="Calibri" panose="020F0502020204030204" pitchFamily="34" charset="0"/>
                <a:cs typeface="Times New Roman" panose="02020603050405020304" pitchFamily="18" charset="0"/>
              </a:rPr>
              <a:t>,</a:t>
            </a:r>
            <a:r>
              <a:rPr lang="en-US" sz="1125" b="1" dirty="0">
                <a:ea typeface="Calibri" panose="020F0502020204030204" pitchFamily="34" charset="0"/>
                <a:cs typeface="Times New Roman" panose="02020603050405020304" pitchFamily="18" charset="0"/>
              </a:rPr>
              <a:t> </a:t>
            </a:r>
            <a:r>
              <a:rPr lang="en-US" sz="1125" dirty="0">
                <a:ea typeface="Calibri" panose="020F0502020204030204" pitchFamily="34" charset="0"/>
                <a:cs typeface="Times New Roman" panose="02020603050405020304" pitchFamily="18" charset="0"/>
              </a:rPr>
              <a:t>a global nonprofit standards body, who’s goal is </a:t>
            </a:r>
            <a:r>
              <a:rPr lang="en-US" sz="1125">
                <a:ea typeface="Calibri" panose="020F0502020204030204" pitchFamily="34" charset="0"/>
                <a:cs typeface="Times New Roman" panose="02020603050405020304" pitchFamily="18" charset="0"/>
              </a:rPr>
              <a:t>to improve </a:t>
            </a:r>
            <a:r>
              <a:rPr lang="en-US" sz="1125" dirty="0">
                <a:ea typeface="Calibri" panose="020F0502020204030204" pitchFamily="34" charset="0"/>
                <a:cs typeface="Times New Roman" panose="02020603050405020304" pitchFamily="18" charset="0"/>
              </a:rPr>
              <a:t>data quality and information exchange for the insurance industry, R3 is launching a Centre of Excellence for Insurers &amp; Reinsurers. The Centre will provide a dedicated environment for both R3 and ACORD’s members to research, experiment and design Distributed Ledger Technology (DLT) applications that improve the efficiency of insurance processes such as claims handling and data management.</a:t>
            </a:r>
          </a:p>
        </p:txBody>
      </p:sp>
      <p:sp>
        <p:nvSpPr>
          <p:cNvPr id="6" name="TextBox 5"/>
          <p:cNvSpPr txBox="1"/>
          <p:nvPr/>
        </p:nvSpPr>
        <p:spPr>
          <a:xfrm>
            <a:off x="4654756" y="3224012"/>
            <a:ext cx="4133996" cy="2150589"/>
          </a:xfrm>
          <a:prstGeom prst="rect">
            <a:avLst/>
          </a:prstGeom>
          <a:solidFill>
            <a:schemeClr val="bg1"/>
          </a:solidFill>
        </p:spPr>
        <p:txBody>
          <a:bodyPr wrap="square" rtlCol="0">
            <a:spAutoFit/>
          </a:bodyPr>
          <a:lstStyle/>
          <a:p>
            <a:pPr marL="214313" indent="-214313">
              <a:spcBef>
                <a:spcPts val="225"/>
              </a:spcBef>
              <a:spcAft>
                <a:spcPts val="225"/>
              </a:spcAft>
              <a:buFont typeface="Wingdings" panose="05000000000000000000" pitchFamily="2" charset="2"/>
              <a:buChar char="§"/>
            </a:pPr>
            <a:r>
              <a:rPr lang="en-US" sz="1125" dirty="0"/>
              <a:t>Access to the R3 Wiki (a giant repository of research and resources collected by R3 members)</a:t>
            </a:r>
          </a:p>
          <a:p>
            <a:pPr marL="557213" lvl="1" indent="-214313">
              <a:spcBef>
                <a:spcPts val="225"/>
              </a:spcBef>
              <a:spcAft>
                <a:spcPts val="225"/>
              </a:spcAft>
              <a:buFont typeface="Wingdings" panose="05000000000000000000" pitchFamily="2" charset="2"/>
              <a:buChar char="§"/>
            </a:pPr>
            <a:r>
              <a:rPr lang="en-US" sz="1125" dirty="0"/>
              <a:t>A dedicated insurance portal that will allow ACORD and R3’s members to discuss their DLT projects among themselves and with other industries </a:t>
            </a:r>
          </a:p>
          <a:p>
            <a:pPr marL="214313" indent="-214313">
              <a:spcBef>
                <a:spcPts val="225"/>
              </a:spcBef>
              <a:spcAft>
                <a:spcPts val="225"/>
              </a:spcAft>
              <a:buFont typeface="Wingdings" panose="05000000000000000000" pitchFamily="2" charset="2"/>
              <a:buChar char="§"/>
            </a:pPr>
            <a:r>
              <a:rPr lang="en-US" sz="1125" dirty="0"/>
              <a:t>DLT education to C-suite, management, and technology personnel</a:t>
            </a:r>
          </a:p>
          <a:p>
            <a:pPr marL="214313" indent="-214313">
              <a:spcBef>
                <a:spcPts val="225"/>
              </a:spcBef>
              <a:spcAft>
                <a:spcPts val="225"/>
              </a:spcAft>
              <a:buFont typeface="Wingdings" panose="05000000000000000000" pitchFamily="2" charset="2"/>
              <a:buChar char="§"/>
            </a:pPr>
            <a:r>
              <a:rPr lang="en-US" sz="1125" dirty="0"/>
              <a:t>R3 will also leverage its existing regulator contacts to run a regulatory outreach program, enabling ACORD members to invite relevant regulators to participate in and oversee any DLT projects initiated within the centre</a:t>
            </a:r>
          </a:p>
        </p:txBody>
      </p:sp>
      <p:sp>
        <p:nvSpPr>
          <p:cNvPr id="29" name="TextBox 28"/>
          <p:cNvSpPr txBox="1"/>
          <p:nvPr/>
        </p:nvSpPr>
        <p:spPr>
          <a:xfrm>
            <a:off x="370417" y="3224012"/>
            <a:ext cx="4000415" cy="1753044"/>
          </a:xfrm>
          <a:prstGeom prst="rect">
            <a:avLst/>
          </a:prstGeom>
          <a:noFill/>
        </p:spPr>
        <p:txBody>
          <a:bodyPr wrap="square" rtlCol="0">
            <a:spAutoFit/>
          </a:bodyPr>
          <a:lstStyle/>
          <a:p>
            <a:pPr marL="214313" indent="-214313">
              <a:spcBef>
                <a:spcPts val="225"/>
              </a:spcBef>
              <a:spcAft>
                <a:spcPts val="225"/>
              </a:spcAft>
              <a:buFont typeface="Wingdings" panose="05000000000000000000" pitchFamily="2" charset="2"/>
              <a:buChar char="§"/>
            </a:pPr>
            <a:r>
              <a:rPr lang="en-US" sz="1125" dirty="0"/>
              <a:t>Insurance involves many activities requiring contracts, claims filing, and payouts — DLT seems like a natural solution to automate many processes that are now manual, paper-heavy, slow, and error-prone </a:t>
            </a:r>
          </a:p>
          <a:p>
            <a:pPr marL="214313" indent="-214313">
              <a:spcBef>
                <a:spcPts val="225"/>
              </a:spcBef>
              <a:spcAft>
                <a:spcPts val="225"/>
              </a:spcAft>
              <a:buFont typeface="Wingdings" panose="05000000000000000000" pitchFamily="2" charset="2"/>
              <a:buChar char="§"/>
            </a:pPr>
            <a:endParaRPr lang="en-US" sz="1125" dirty="0"/>
          </a:p>
          <a:p>
            <a:pPr marL="214313" indent="-214313">
              <a:spcBef>
                <a:spcPts val="225"/>
              </a:spcBef>
              <a:spcAft>
                <a:spcPts val="225"/>
              </a:spcAft>
              <a:buFont typeface="Wingdings" panose="05000000000000000000" pitchFamily="2" charset="2"/>
              <a:buChar char="§"/>
            </a:pPr>
            <a:r>
              <a:rPr lang="en-US" sz="1125" dirty="0"/>
              <a:t>Insurance processes are often multi-party affairs, requiring a diverse range of players to reach a consensus — DLT's ability to give multiple parties access to a single, centralized record would prove especially valuable within the industry</a:t>
            </a:r>
          </a:p>
        </p:txBody>
      </p:sp>
      <p:sp>
        <p:nvSpPr>
          <p:cNvPr id="8" name="Slide Number Placeholder 7"/>
          <p:cNvSpPr>
            <a:spLocks noGrp="1"/>
          </p:cNvSpPr>
          <p:nvPr>
            <p:ph type="sldNum" sz="quarter" idx="4"/>
          </p:nvPr>
        </p:nvSpPr>
        <p:spPr/>
        <p:txBody>
          <a:bodyPr/>
          <a:lstStyle/>
          <a:p>
            <a:r>
              <a:rPr lang="en-GB"/>
              <a:t>p</a:t>
            </a:r>
            <a:fld id="{A8B2F76E-E94F-1B47-ACE1-BFCD783CD915}" type="slidenum">
              <a:rPr lang="en-GB" smtClean="0"/>
              <a:pPr/>
              <a:t>18</a:t>
            </a:fld>
            <a:r>
              <a:rPr lang="en-GB"/>
              <a:t>.</a:t>
            </a:r>
            <a:endParaRPr lang="en-GB" dirty="0"/>
          </a:p>
        </p:txBody>
      </p:sp>
      <p:sp>
        <p:nvSpPr>
          <p:cNvPr id="9" name="Rectangle 8"/>
          <p:cNvSpPr/>
          <p:nvPr/>
        </p:nvSpPr>
        <p:spPr>
          <a:xfrm>
            <a:off x="250031" y="2897844"/>
            <a:ext cx="4120801" cy="276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ea typeface="Calibri" panose="020F0502020204030204" pitchFamily="34" charset="0"/>
                <a:cs typeface="Times New Roman" panose="02020603050405020304" pitchFamily="18" charset="0"/>
              </a:rPr>
              <a:t>Why Insurance?</a:t>
            </a:r>
            <a:endParaRPr lang="en-US" sz="1350" dirty="0"/>
          </a:p>
        </p:txBody>
      </p:sp>
      <p:sp>
        <p:nvSpPr>
          <p:cNvPr id="11" name="Rectangle 10"/>
          <p:cNvSpPr/>
          <p:nvPr/>
        </p:nvSpPr>
        <p:spPr>
          <a:xfrm>
            <a:off x="4564913" y="2897844"/>
            <a:ext cx="4313682" cy="276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ea typeface="Calibri" panose="020F0502020204030204" pitchFamily="34" charset="0"/>
                <a:cs typeface="Times New Roman" panose="02020603050405020304" pitchFamily="18" charset="0"/>
              </a:rPr>
              <a:t>Centre of Excellence Offering</a:t>
            </a:r>
          </a:p>
        </p:txBody>
      </p:sp>
      <p:sp>
        <p:nvSpPr>
          <p:cNvPr id="10" name="Footer Placeholder 4"/>
          <p:cNvSpPr>
            <a:spLocks noGrp="1"/>
          </p:cNvSpPr>
          <p:nvPr>
            <p:ph type="ftr" sz="quarter" idx="4294967295"/>
          </p:nvPr>
        </p:nvSpPr>
        <p:spPr>
          <a:xfrm>
            <a:off x="470627" y="5943600"/>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449479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Clr>
                <a:srgbClr val="7F7F7F"/>
              </a:buClr>
              <a:buSzPct val="25000"/>
              <a:buFont typeface="Arial"/>
              <a:buNone/>
            </a:pPr>
            <a:fld id="{00000000-1234-1234-1234-123412341234}" type="slidenum">
              <a:rPr lang="en-US" sz="788" b="1">
                <a:solidFill>
                  <a:srgbClr val="7F7F7F"/>
                </a:solidFill>
              </a:rPr>
              <a:pPr algn="ctr">
                <a:buClr>
                  <a:srgbClr val="7F7F7F"/>
                </a:buClr>
                <a:buSzPct val="25000"/>
                <a:buFont typeface="Arial"/>
                <a:buNone/>
              </a:pPr>
              <a:t>19</a:t>
            </a:fld>
            <a:endParaRPr lang="en-US" sz="788" b="1">
              <a:solidFill>
                <a:srgbClr val="7F7F7F"/>
              </a:solidFill>
            </a:endParaRPr>
          </a:p>
        </p:txBody>
      </p:sp>
      <p:sp>
        <p:nvSpPr>
          <p:cNvPr id="3" name="Title 2"/>
          <p:cNvSpPr>
            <a:spLocks noGrp="1"/>
          </p:cNvSpPr>
          <p:nvPr>
            <p:ph type="title"/>
          </p:nvPr>
        </p:nvSpPr>
        <p:spPr>
          <a:xfrm>
            <a:off x="381000" y="913310"/>
            <a:ext cx="8686800" cy="651719"/>
          </a:xfrm>
        </p:spPr>
        <p:txBody>
          <a:bodyPr>
            <a:noAutofit/>
          </a:bodyPr>
          <a:lstStyle/>
          <a:p>
            <a:r>
              <a:rPr lang="en-US" sz="3500" dirty="0">
                <a:solidFill>
                  <a:schemeClr val="tx2"/>
                </a:solidFill>
                <a:latin typeface="+mj-lt"/>
                <a:ea typeface="+mj-ea"/>
                <a:cs typeface="+mj-cs"/>
              </a:rPr>
              <a:t>Distributed Ledger’s in the Retirement Space</a:t>
            </a:r>
          </a:p>
        </p:txBody>
      </p:sp>
      <p:sp>
        <p:nvSpPr>
          <p:cNvPr id="4" name="TextBox 3"/>
          <p:cNvSpPr txBox="1"/>
          <p:nvPr/>
        </p:nvSpPr>
        <p:spPr>
          <a:xfrm>
            <a:off x="1232297" y="2143125"/>
            <a:ext cx="6600825" cy="3000821"/>
          </a:xfrm>
          <a:prstGeom prst="rect">
            <a:avLst/>
          </a:prstGeom>
          <a:noFill/>
        </p:spPr>
        <p:txBody>
          <a:bodyPr wrap="square" rtlCol="0">
            <a:spAutoFit/>
          </a:bodyPr>
          <a:lstStyle/>
          <a:p>
            <a:pPr marL="214313" indent="-214313">
              <a:buFont typeface="Arial" charset="0"/>
              <a:buChar char="•"/>
            </a:pPr>
            <a:r>
              <a:rPr lang="en-US" sz="1350" dirty="0"/>
              <a:t>Margin pressures: Increasing as competition rises, causing a reduction in provider fees. </a:t>
            </a:r>
          </a:p>
          <a:p>
            <a:pPr marL="214313" indent="-214313">
              <a:buFont typeface="Arial" charset="0"/>
              <a:buChar char="•"/>
            </a:pPr>
            <a:endParaRPr lang="en-US" sz="1350" dirty="0"/>
          </a:p>
          <a:p>
            <a:pPr marL="214313" indent="-214313">
              <a:buFont typeface="Arial" charset="0"/>
              <a:buChar char="•"/>
            </a:pPr>
            <a:r>
              <a:rPr lang="en-US" sz="1350" dirty="0"/>
              <a:t>Transparency: employers and employees are demanding fee transparency and product </a:t>
            </a:r>
            <a:r>
              <a:rPr lang="en-US" sz="1350" dirty="0" err="1"/>
              <a:t>simplication</a:t>
            </a:r>
            <a:r>
              <a:rPr lang="en-US" sz="1350" dirty="0"/>
              <a:t>. </a:t>
            </a:r>
          </a:p>
          <a:p>
            <a:pPr marL="214313" indent="-214313">
              <a:buFont typeface="Arial" charset="0"/>
              <a:buChar char="•"/>
            </a:pPr>
            <a:endParaRPr lang="en-US" sz="1350" dirty="0"/>
          </a:p>
          <a:p>
            <a:pPr marL="214313" indent="-214313">
              <a:buFont typeface="Arial" charset="0"/>
              <a:buChar char="•"/>
            </a:pPr>
            <a:r>
              <a:rPr lang="en-US" sz="1350" dirty="0"/>
              <a:t>Consumers:  Want to look at their retirement holistically and provide an integrated solution package.</a:t>
            </a:r>
          </a:p>
          <a:p>
            <a:pPr marL="214313" indent="-214313">
              <a:buFont typeface="Arial" charset="0"/>
              <a:buChar char="•"/>
            </a:pPr>
            <a:endParaRPr lang="en-US" sz="1350" dirty="0"/>
          </a:p>
          <a:p>
            <a:pPr marL="214313" indent="-214313">
              <a:buFont typeface="Arial" charset="0"/>
              <a:buChar char="•"/>
            </a:pPr>
            <a:r>
              <a:rPr lang="en-US" sz="1350" dirty="0"/>
              <a:t>Regulatory pressures</a:t>
            </a:r>
          </a:p>
          <a:p>
            <a:pPr marL="214313" indent="-214313">
              <a:buFont typeface="Arial" charset="0"/>
              <a:buChar char="•"/>
            </a:pPr>
            <a:endParaRPr lang="en-US" sz="1350" dirty="0"/>
          </a:p>
          <a:p>
            <a:pPr marL="214313" indent="-214313">
              <a:buFont typeface="Arial" charset="0"/>
              <a:buChar char="•"/>
            </a:pPr>
            <a:r>
              <a:rPr lang="en-US" sz="1350" dirty="0"/>
              <a:t>Changes in communication: digital technologies are changing how consumers interact, consume information and transact, as well as how providers develop products, sell them and service them. </a:t>
            </a:r>
          </a:p>
          <a:p>
            <a:pPr marL="214313" indent="-214313">
              <a:buFont typeface="Arial" charset="0"/>
              <a:buChar char="•"/>
            </a:pPr>
            <a:endParaRPr lang="en-US" sz="1350" dirty="0"/>
          </a:p>
        </p:txBody>
      </p:sp>
      <p:sp>
        <p:nvSpPr>
          <p:cNvPr id="5" name="Footer Placeholder 4"/>
          <p:cNvSpPr txBox="1">
            <a:spLocks/>
          </p:cNvSpPr>
          <p:nvPr/>
        </p:nvSpPr>
        <p:spPr>
          <a:xfrm>
            <a:off x="1172476" y="5648419"/>
            <a:ext cx="1604606" cy="115416"/>
          </a:xfrm>
          <a:prstGeom prst="rect">
            <a:avLst/>
          </a:prstGeom>
          <a:solidFill>
            <a:schemeClr val="bg1"/>
          </a:solidFill>
        </p:spPr>
        <p:txBody>
          <a:bodyPr vert="horz" wrap="none" lIns="0" tIns="0" rIns="0" bIns="0" rtlCol="0" anchor="ctr">
            <a:spAutoFit/>
          </a:bodyPr>
          <a:lstStyle>
            <a:defPPr>
              <a:defRPr lang="en-US"/>
            </a:defPPr>
            <a:lvl1pPr marL="0" algn="l" defTabSz="914400" rtl="0" eaLnBrk="1" latinLnBrk="0" hangingPunct="1">
              <a:defRPr sz="10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750"/>
              <a:t>R3 Lab &amp; Research Centre - confidential.</a:t>
            </a:r>
            <a:endParaRPr lang="en-GB" sz="750" dirty="0"/>
          </a:p>
        </p:txBody>
      </p:sp>
    </p:spTree>
    <p:extLst>
      <p:ext uri="{BB962C8B-B14F-4D97-AF65-F5344CB8AC3E}">
        <p14:creationId xmlns:p14="http://schemas.microsoft.com/office/powerpoint/2010/main" val="377624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2832" y="1323243"/>
            <a:ext cx="8659224" cy="3986836"/>
          </a:xfrm>
          <a:prstGeom prst="rect">
            <a:avLst/>
          </a:prstGeom>
          <a:noFill/>
        </p:spPr>
        <p:txBody>
          <a:bodyPr wrap="square" rtlCol="0">
            <a:noAutofit/>
          </a:bodyPr>
          <a:lstStyle/>
          <a:p>
            <a:pPr defTabSz="342900">
              <a:spcAft>
                <a:spcPts val="750"/>
              </a:spcAft>
              <a:buClr>
                <a:srgbClr val="F8AB19"/>
              </a:buClr>
            </a:pPr>
            <a:r>
              <a:rPr lang="en-GB" b="1" dirty="0">
                <a:ea typeface="Verdana" panose="020B0604030504040204" pitchFamily="34" charset="0"/>
                <a:cs typeface="Verdana" panose="020B0604030504040204" pitchFamily="34" charset="0"/>
              </a:rPr>
              <a:t>What began as an exploratory exercise by a small group of investment banks, has developed into a world wide connected consortium spanning finance, banking, insurance, and payments</a:t>
            </a:r>
            <a:endParaRPr lang="en-US" b="1" dirty="0">
              <a:ea typeface="Verdana" panose="020B0604030504040204" pitchFamily="34" charset="0"/>
              <a:cs typeface="Verdana" panose="020B0604030504040204" pitchFamily="34" charset="0"/>
            </a:endParaRPr>
          </a:p>
          <a:p>
            <a:pPr marL="214313" indent="-214313" algn="just" defTabSz="342900">
              <a:spcAft>
                <a:spcPts val="750"/>
              </a:spcAft>
              <a:buClr>
                <a:srgbClr val="F8AB19"/>
              </a:buClr>
              <a:buFont typeface="Wingdings" panose="05000000000000000000" pitchFamily="2" charset="2"/>
              <a:buChar char="§"/>
            </a:pPr>
            <a:endParaRPr lang="en-GB" sz="750" dirty="0">
              <a:ea typeface="Verdana" panose="020B0604030504040204" pitchFamily="34" charset="0"/>
              <a:cs typeface="Verdana" panose="020B0604030504040204" pitchFamily="34" charset="0"/>
            </a:endParaRPr>
          </a:p>
          <a:p>
            <a:pPr marL="214313" lvl="1" indent="-214313" algn="just" defTabSz="342900">
              <a:spcAft>
                <a:spcPts val="750"/>
              </a:spcAft>
              <a:buClr>
                <a:srgbClr val="F8AB19"/>
              </a:buClr>
              <a:buFont typeface="Wingdings" panose="05000000000000000000" pitchFamily="2" charset="2"/>
              <a:buChar char="§"/>
            </a:pPr>
            <a:endParaRPr lang="en-GB" sz="1350" dirty="0">
              <a:ea typeface="Verdana" panose="020B0604030504040204" pitchFamily="34" charset="0"/>
              <a:cs typeface="Verdana" panose="020B0604030504040204" pitchFamily="34" charset="0"/>
            </a:endParaRPr>
          </a:p>
          <a:p>
            <a:pPr marL="214313" lvl="1" indent="-214313" algn="just" defTabSz="342900">
              <a:spcAft>
                <a:spcPts val="750"/>
              </a:spcAft>
              <a:buClr>
                <a:srgbClr val="F8AB19"/>
              </a:buClr>
              <a:buFont typeface="Wingdings" panose="05000000000000000000" pitchFamily="2" charset="2"/>
              <a:buChar char="§"/>
            </a:pPr>
            <a:endParaRPr lang="en-GB" sz="1350" dirty="0">
              <a:ea typeface="Verdana" panose="020B0604030504040204" pitchFamily="34" charset="0"/>
              <a:cs typeface="Verdana" panose="020B0604030504040204" pitchFamily="34" charset="0"/>
            </a:endParaRPr>
          </a:p>
          <a:p>
            <a:pPr marL="214313" lvl="1" indent="-214313" algn="just" defTabSz="342900">
              <a:spcAft>
                <a:spcPts val="750"/>
              </a:spcAft>
              <a:buClr>
                <a:srgbClr val="F8AB19"/>
              </a:buClr>
              <a:buFont typeface="Wingdings" panose="05000000000000000000" pitchFamily="2" charset="2"/>
              <a:buChar char="§"/>
            </a:pPr>
            <a:endParaRPr lang="en-GB" sz="1350" dirty="0">
              <a:ea typeface="Verdana" panose="020B0604030504040204" pitchFamily="34" charset="0"/>
              <a:cs typeface="Verdana" panose="020B0604030504040204" pitchFamily="34" charset="0"/>
            </a:endParaRPr>
          </a:p>
          <a:p>
            <a:pPr marL="214313" lvl="1" indent="-214313" algn="just" defTabSz="342900">
              <a:spcAft>
                <a:spcPts val="750"/>
              </a:spcAft>
              <a:buClr>
                <a:srgbClr val="F8AB19"/>
              </a:buClr>
              <a:buFont typeface="Wingdings" panose="05000000000000000000" pitchFamily="2" charset="2"/>
              <a:buChar char="§"/>
            </a:pPr>
            <a:endParaRPr lang="en-GB" sz="1350" dirty="0">
              <a:ea typeface="Verdana" panose="020B0604030504040204" pitchFamily="34" charset="0"/>
              <a:cs typeface="Verdana" panose="020B0604030504040204" pitchFamily="34" charset="0"/>
            </a:endParaRPr>
          </a:p>
          <a:p>
            <a:pPr marL="214313" lvl="1" indent="-214313" algn="just" defTabSz="342900">
              <a:spcAft>
                <a:spcPts val="750"/>
              </a:spcAft>
              <a:buClr>
                <a:srgbClr val="F8AB19"/>
              </a:buClr>
              <a:buFont typeface="Wingdings" panose="05000000000000000000" pitchFamily="2" charset="2"/>
              <a:buChar char="§"/>
            </a:pPr>
            <a:endParaRPr lang="en-GB" sz="1350" dirty="0">
              <a:ea typeface="Verdana" panose="020B0604030504040204" pitchFamily="34" charset="0"/>
              <a:cs typeface="Verdana" panose="020B0604030504040204" pitchFamily="34" charset="0"/>
            </a:endParaRPr>
          </a:p>
          <a:p>
            <a:pPr marL="214313" lvl="1" indent="-214313" algn="just" defTabSz="342900">
              <a:spcAft>
                <a:spcPts val="750"/>
              </a:spcAft>
              <a:buClr>
                <a:srgbClr val="F8AB19"/>
              </a:buClr>
              <a:buFont typeface="Wingdings" panose="05000000000000000000" pitchFamily="2" charset="2"/>
              <a:buChar char="§"/>
            </a:pPr>
            <a:endParaRPr lang="en-GB" sz="1350" dirty="0">
              <a:ea typeface="Verdana" panose="020B0604030504040204" pitchFamily="34" charset="0"/>
              <a:cs typeface="Verdana" panose="020B0604030504040204" pitchFamily="34" charset="0"/>
            </a:endParaRPr>
          </a:p>
        </p:txBody>
      </p:sp>
      <p:sp>
        <p:nvSpPr>
          <p:cNvPr id="4" name="Title 3"/>
          <p:cNvSpPr>
            <a:spLocks noGrp="1"/>
          </p:cNvSpPr>
          <p:nvPr>
            <p:ph type="title"/>
          </p:nvPr>
        </p:nvSpPr>
        <p:spPr/>
        <p:txBody>
          <a:bodyPr>
            <a:normAutofit/>
          </a:bodyPr>
          <a:lstStyle/>
          <a:p>
            <a:r>
              <a:rPr lang="en-US" sz="3500" dirty="0">
                <a:ea typeface="Verdana" panose="020B0604030504040204" pitchFamily="34" charset="0"/>
                <a:cs typeface="Verdana" panose="020B0604030504040204" pitchFamily="34" charset="0"/>
              </a:rPr>
              <a:t>R3’s Global Reach</a:t>
            </a:r>
          </a:p>
        </p:txBody>
      </p:sp>
      <p:sp>
        <p:nvSpPr>
          <p:cNvPr id="9" name="TextBox 8"/>
          <p:cNvSpPr txBox="1"/>
          <p:nvPr/>
        </p:nvSpPr>
        <p:spPr>
          <a:xfrm>
            <a:off x="5713756" y="2823855"/>
            <a:ext cx="3348999" cy="530915"/>
          </a:xfrm>
          <a:prstGeom prst="rect">
            <a:avLst/>
          </a:prstGeom>
          <a:noFill/>
        </p:spPr>
        <p:txBody>
          <a:bodyPr wrap="square" rtlCol="0">
            <a:spAutoFit/>
          </a:bodyPr>
          <a:lstStyle/>
          <a:p>
            <a:pPr defTabSz="342900">
              <a:spcAft>
                <a:spcPts val="750"/>
              </a:spcAft>
              <a:buClr>
                <a:srgbClr val="F8AB19"/>
              </a:buClr>
            </a:pPr>
            <a:r>
              <a:rPr lang="en-US" sz="1425" b="1" dirty="0">
                <a:ea typeface="Verdana" panose="020B0604030504040204" pitchFamily="34" charset="0"/>
                <a:cs typeface="Verdana" panose="020B0604030504040204" pitchFamily="34" charset="0"/>
              </a:rPr>
              <a:t>R3 has a fast growing team with offices in:</a:t>
            </a:r>
          </a:p>
        </p:txBody>
      </p:sp>
      <p:sp>
        <p:nvSpPr>
          <p:cNvPr id="10" name="TextBox 9"/>
          <p:cNvSpPr txBox="1"/>
          <p:nvPr/>
        </p:nvSpPr>
        <p:spPr>
          <a:xfrm>
            <a:off x="5652087" y="3449556"/>
            <a:ext cx="3410667" cy="1561665"/>
          </a:xfrm>
          <a:prstGeom prst="rect">
            <a:avLst/>
          </a:prstGeom>
          <a:noFill/>
        </p:spPr>
        <p:txBody>
          <a:bodyPr wrap="square" numCol="2" rtlCol="0">
            <a:noAutofit/>
          </a:bodyPr>
          <a:lstStyle/>
          <a:p>
            <a:pPr marL="214313" indent="-214313" defTabSz="342900">
              <a:spcAft>
                <a:spcPts val="750"/>
              </a:spcAft>
              <a:buClr>
                <a:srgbClr val="F8AB19"/>
              </a:buClr>
              <a:buFont typeface="Arial" panose="020B0604020202020204" pitchFamily="34" charset="0"/>
              <a:buChar char="•"/>
            </a:pPr>
            <a:r>
              <a:rPr lang="en-US" sz="1350" dirty="0">
                <a:ea typeface="Verdana" panose="020B0604030504040204" pitchFamily="34" charset="0"/>
                <a:cs typeface="Verdana" panose="020B0604030504040204" pitchFamily="34" charset="0"/>
              </a:rPr>
              <a:t>New York</a:t>
            </a:r>
          </a:p>
          <a:p>
            <a:pPr marL="214313" indent="-214313" defTabSz="342900">
              <a:spcAft>
                <a:spcPts val="750"/>
              </a:spcAft>
              <a:buClr>
                <a:srgbClr val="F8AB19"/>
              </a:buClr>
              <a:buFont typeface="Arial" panose="020B0604020202020204" pitchFamily="34" charset="0"/>
              <a:buChar char="•"/>
            </a:pPr>
            <a:r>
              <a:rPr lang="en-US" sz="1350" dirty="0">
                <a:ea typeface="Verdana" panose="020B0604030504040204" pitchFamily="34" charset="0"/>
                <a:cs typeface="Verdana" panose="020B0604030504040204" pitchFamily="34" charset="0"/>
              </a:rPr>
              <a:t>London</a:t>
            </a:r>
          </a:p>
          <a:p>
            <a:pPr marL="214313" indent="-214313" defTabSz="342900">
              <a:spcAft>
                <a:spcPts val="750"/>
              </a:spcAft>
              <a:buClr>
                <a:srgbClr val="F8AB19"/>
              </a:buClr>
              <a:buFont typeface="Arial" panose="020B0604020202020204" pitchFamily="34" charset="0"/>
              <a:buChar char="•"/>
            </a:pPr>
            <a:r>
              <a:rPr lang="en-GB" sz="1350" dirty="0">
                <a:ea typeface="Verdana" panose="020B0604030504040204" pitchFamily="34" charset="0"/>
                <a:cs typeface="Verdana" panose="020B0604030504040204" pitchFamily="34" charset="0"/>
              </a:rPr>
              <a:t>Seoul</a:t>
            </a:r>
            <a:endParaRPr lang="en-US" sz="1350" dirty="0">
              <a:ea typeface="Verdana" panose="020B0604030504040204" pitchFamily="34" charset="0"/>
              <a:cs typeface="Verdana" panose="020B0604030504040204" pitchFamily="34" charset="0"/>
            </a:endParaRPr>
          </a:p>
          <a:p>
            <a:pPr marL="214313" indent="-214313" defTabSz="342900">
              <a:spcAft>
                <a:spcPts val="750"/>
              </a:spcAft>
              <a:buClr>
                <a:srgbClr val="F8AB19"/>
              </a:buClr>
              <a:buFont typeface="Arial" panose="020B0604020202020204" pitchFamily="34" charset="0"/>
              <a:buChar char="•"/>
            </a:pPr>
            <a:r>
              <a:rPr lang="en-US" sz="1350" dirty="0">
                <a:ea typeface="Verdana" panose="020B0604030504040204" pitchFamily="34" charset="0"/>
                <a:cs typeface="Verdana" panose="020B0604030504040204" pitchFamily="34" charset="0"/>
              </a:rPr>
              <a:t>Singapore</a:t>
            </a:r>
          </a:p>
          <a:p>
            <a:pPr marL="214313" indent="-214313" defTabSz="342900">
              <a:spcAft>
                <a:spcPts val="750"/>
              </a:spcAft>
              <a:buClr>
                <a:srgbClr val="F8AB19"/>
              </a:buClr>
              <a:buFont typeface="Arial" panose="020B0604020202020204" pitchFamily="34" charset="0"/>
              <a:buChar char="•"/>
            </a:pPr>
            <a:r>
              <a:rPr lang="en-US" sz="1350" dirty="0">
                <a:ea typeface="Verdana" panose="020B0604030504040204" pitchFamily="34" charset="0"/>
                <a:cs typeface="Verdana" panose="020B0604030504040204" pitchFamily="34" charset="0"/>
              </a:rPr>
              <a:t>Switzerland</a:t>
            </a:r>
          </a:p>
          <a:p>
            <a:pPr marL="214313" indent="-214313" defTabSz="342900">
              <a:spcAft>
                <a:spcPts val="750"/>
              </a:spcAft>
              <a:buClr>
                <a:srgbClr val="F8AB19"/>
              </a:buClr>
              <a:buFont typeface="Arial" panose="020B0604020202020204" pitchFamily="34" charset="0"/>
              <a:buChar char="•"/>
            </a:pPr>
            <a:r>
              <a:rPr lang="en-US" sz="1350" dirty="0">
                <a:ea typeface="Verdana" panose="020B0604030504040204" pitchFamily="34" charset="0"/>
                <a:cs typeface="Verdana" panose="020B0604030504040204" pitchFamily="34" charset="0"/>
              </a:rPr>
              <a:t>Sydney</a:t>
            </a:r>
          </a:p>
          <a:p>
            <a:pPr marL="214313" indent="-214313" defTabSz="342900">
              <a:spcAft>
                <a:spcPts val="750"/>
              </a:spcAft>
              <a:buClr>
                <a:srgbClr val="F8AB19"/>
              </a:buClr>
              <a:buFont typeface="Arial" panose="020B0604020202020204" pitchFamily="34" charset="0"/>
              <a:buChar char="•"/>
            </a:pPr>
            <a:r>
              <a:rPr lang="en-US" sz="1350" dirty="0">
                <a:ea typeface="Verdana" panose="020B0604030504040204" pitchFamily="34" charset="0"/>
                <a:cs typeface="Verdana" panose="020B0604030504040204" pitchFamily="34" charset="0"/>
              </a:rPr>
              <a:t>Taipei</a:t>
            </a:r>
          </a:p>
          <a:p>
            <a:pPr marL="214313" indent="-214313" defTabSz="342900">
              <a:spcAft>
                <a:spcPts val="750"/>
              </a:spcAft>
              <a:buClr>
                <a:srgbClr val="F8AB19"/>
              </a:buClr>
              <a:buFont typeface="Arial" panose="020B0604020202020204" pitchFamily="34" charset="0"/>
              <a:buChar char="•"/>
            </a:pPr>
            <a:r>
              <a:rPr lang="en-US" sz="1350" dirty="0">
                <a:ea typeface="Verdana" panose="020B0604030504040204" pitchFamily="34" charset="0"/>
                <a:cs typeface="Verdana" panose="020B0604030504040204" pitchFamily="34" charset="0"/>
              </a:rPr>
              <a:t>Tokyo</a:t>
            </a:r>
          </a:p>
          <a:p>
            <a:pPr marL="214313" indent="-214313" defTabSz="342900">
              <a:spcAft>
                <a:spcPts val="750"/>
              </a:spcAft>
              <a:buClr>
                <a:srgbClr val="F8AB19"/>
              </a:buClr>
              <a:buFont typeface="Arial" panose="020B0604020202020204" pitchFamily="34" charset="0"/>
              <a:buChar char="•"/>
            </a:pPr>
            <a:r>
              <a:rPr lang="en-US" sz="1350" dirty="0">
                <a:ea typeface="Verdana" panose="020B0604030504040204" pitchFamily="34" charset="0"/>
                <a:cs typeface="Verdana" panose="020B0604030504040204" pitchFamily="34" charset="0"/>
              </a:rPr>
              <a:t>Washington DC</a:t>
            </a:r>
          </a:p>
        </p:txBody>
      </p:sp>
      <p:sp>
        <p:nvSpPr>
          <p:cNvPr id="11" name="TextBox 10"/>
          <p:cNvSpPr txBox="1"/>
          <p:nvPr/>
        </p:nvSpPr>
        <p:spPr>
          <a:xfrm>
            <a:off x="292832" y="2828924"/>
            <a:ext cx="2311703" cy="1846659"/>
          </a:xfrm>
          <a:prstGeom prst="rect">
            <a:avLst/>
          </a:prstGeom>
          <a:noFill/>
        </p:spPr>
        <p:txBody>
          <a:bodyPr wrap="square" rtlCol="0">
            <a:spAutoFit/>
          </a:bodyPr>
          <a:lstStyle/>
          <a:p>
            <a:pPr defTabSz="342900">
              <a:spcAft>
                <a:spcPts val="750"/>
              </a:spcAft>
              <a:buClr>
                <a:srgbClr val="F8AB19"/>
              </a:buClr>
            </a:pPr>
            <a:r>
              <a:rPr lang="en-GB" sz="1425" dirty="0">
                <a:ea typeface="Verdana" panose="020B0604030504040204" pitchFamily="34" charset="0"/>
                <a:cs typeface="Verdana" panose="020B0604030504040204" pitchFamily="34" charset="0"/>
              </a:rPr>
              <a:t>With 100+ R3 professionals combined with the DLT teams from over 80+ members resulting in an unparalleled team of over 1400 people across 22 countries dedicated to DLT collaboration </a:t>
            </a:r>
          </a:p>
        </p:txBody>
      </p:sp>
      <p:grpSp>
        <p:nvGrpSpPr>
          <p:cNvPr id="14" name="Group 13"/>
          <p:cNvGrpSpPr/>
          <p:nvPr/>
        </p:nvGrpSpPr>
        <p:grpSpPr>
          <a:xfrm>
            <a:off x="2481483" y="2914575"/>
            <a:ext cx="3121574" cy="2174837"/>
            <a:chOff x="1226819" y="692695"/>
            <a:chExt cx="9738360" cy="5643821"/>
          </a:xfrm>
        </p:grpSpPr>
        <p:pic>
          <p:nvPicPr>
            <p:cNvPr id="15" name="Picture 14"/>
            <p:cNvPicPr>
              <a:picLocks noChangeAspect="1"/>
            </p:cNvPicPr>
            <p:nvPr/>
          </p:nvPicPr>
          <p:blipFill>
            <a:blip r:embed="rId2" cstate="email">
              <a:clrChange>
                <a:clrFrom>
                  <a:srgbClr val="FCFCFA"/>
                </a:clrFrom>
                <a:clrTo>
                  <a:srgbClr val="FCFCFA">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26819" y="692695"/>
              <a:ext cx="9738360" cy="5643821"/>
            </a:xfrm>
            <a:prstGeom prst="rect">
              <a:avLst/>
            </a:prstGeom>
          </p:spPr>
        </p:pic>
        <p:pic>
          <p:nvPicPr>
            <p:cNvPr id="16"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58953" y="2177644"/>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80988" y="1628800"/>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25797" y="2079648"/>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46277" y="4263038"/>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16114" y="2160615"/>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97103" y="1865160"/>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52599" y="1859651"/>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99147" y="1855800"/>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696248" y="1896031"/>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87495" y="1991398"/>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35960" y="2266715"/>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4661" y="2204864"/>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11235" y="2314754"/>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52377" y="2068522"/>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0097" y="2501879"/>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05059" y="1736130"/>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95207" y="2035737"/>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51191" y="1965690"/>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23766" y="4145317"/>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12771" y="4748294"/>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84986" y="1954115"/>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26704" y="1770855"/>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80304" y="2620332"/>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78486" y="3544728"/>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28209" y="5204089"/>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31911" y="3043849"/>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27982" y="2315963"/>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76674" y="2660659"/>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80144" y="2483879"/>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38535" y="2154642"/>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83019" y="4044931"/>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94974" y="2110306"/>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9700" y="2170139"/>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9616" y="2367168"/>
              <a:ext cx="655037" cy="50601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Image result for flag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99571" y="2517223"/>
              <a:ext cx="655037" cy="506017"/>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22594" y="3894247"/>
            <a:ext cx="622340" cy="474125"/>
          </a:xfrm>
          <a:prstGeom prst="rect">
            <a:avLst/>
          </a:prstGeom>
        </p:spPr>
      </p:pic>
      <p:sp>
        <p:nvSpPr>
          <p:cNvPr id="52" name="Footer Placeholder 4"/>
          <p:cNvSpPr>
            <a:spLocks noGrp="1"/>
          </p:cNvSpPr>
          <p:nvPr>
            <p:ph type="ftr" sz="quarter" idx="4294967295"/>
          </p:nvPr>
        </p:nvSpPr>
        <p:spPr>
          <a:xfrm>
            <a:off x="457200" y="5867400"/>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566707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544" y="652056"/>
            <a:ext cx="8229600" cy="1143000"/>
          </a:xfrm>
        </p:spPr>
        <p:txBody>
          <a:bodyPr>
            <a:noAutofit/>
          </a:bodyPr>
          <a:lstStyle/>
          <a:p>
            <a:br>
              <a:rPr lang="en-US" sz="3000" dirty="0">
                <a:solidFill>
                  <a:schemeClr val="tx2"/>
                </a:solidFill>
              </a:rPr>
            </a:br>
            <a:r>
              <a:rPr lang="en-US" sz="3000" dirty="0">
                <a:solidFill>
                  <a:schemeClr val="tx2"/>
                </a:solidFill>
              </a:rPr>
              <a:t>Use Case: Plan and Record Management</a:t>
            </a:r>
            <a:br>
              <a:rPr lang="en-US" sz="3000" dirty="0">
                <a:solidFill>
                  <a:schemeClr val="tx2"/>
                </a:solidFill>
              </a:rPr>
            </a:br>
            <a:br>
              <a:rPr lang="en-US" sz="3000" dirty="0">
                <a:solidFill>
                  <a:schemeClr val="tx2"/>
                </a:solidFill>
              </a:rPr>
            </a:br>
            <a:endParaRPr lang="en-US" sz="3000" dirty="0">
              <a:solidFill>
                <a:schemeClr val="tx2"/>
              </a:solidFill>
            </a:endParaRPr>
          </a:p>
        </p:txBody>
      </p:sp>
      <p:sp>
        <p:nvSpPr>
          <p:cNvPr id="5" name="Slide Number Placeholder 4"/>
          <p:cNvSpPr>
            <a:spLocks noGrp="1"/>
          </p:cNvSpPr>
          <p:nvPr>
            <p:ph type="sldNum" sz="quarter" idx="4294967295"/>
          </p:nvPr>
        </p:nvSpPr>
        <p:spPr>
          <a:xfrm>
            <a:off x="6457950" y="5624513"/>
            <a:ext cx="2057400" cy="273844"/>
          </a:xfrm>
          <a:prstGeom prst="rect">
            <a:avLst/>
          </a:prstGeom>
        </p:spPr>
        <p:txBody>
          <a:bodyPr/>
          <a:lstStyle/>
          <a:p>
            <a:fld id="{3F320D90-AEBB-4917-96F7-927DFC1B7BEB}" type="slidenum">
              <a:rPr lang="en-US" smtClean="0"/>
              <a:t>20</a:t>
            </a:fld>
            <a:endParaRPr lang="en-US"/>
          </a:p>
        </p:txBody>
      </p:sp>
      <p:sp>
        <p:nvSpPr>
          <p:cNvPr id="7" name="TextBox 6"/>
          <p:cNvSpPr txBox="1"/>
          <p:nvPr/>
        </p:nvSpPr>
        <p:spPr>
          <a:xfrm>
            <a:off x="241213" y="1651756"/>
            <a:ext cx="2385110" cy="3208571"/>
          </a:xfrm>
          <a:prstGeom prst="rect">
            <a:avLst/>
          </a:prstGeom>
          <a:noFill/>
        </p:spPr>
        <p:txBody>
          <a:bodyPr wrap="square" rtlCol="0">
            <a:spAutoFit/>
          </a:bodyPr>
          <a:lstStyle/>
          <a:p>
            <a:r>
              <a:rPr lang="en-US" sz="1350" b="1" dirty="0"/>
              <a:t>Challenge: </a:t>
            </a:r>
            <a:r>
              <a:rPr lang="en-US" sz="1350" dirty="0"/>
              <a:t>Retirement providers maintain a large number of plan documents such as plan contracts and service agreements. Documents are reviewed by multiple departments within the provider, and are then signed by responsible parties. </a:t>
            </a:r>
          </a:p>
          <a:p>
            <a:endParaRPr lang="en-US" sz="1350" dirty="0"/>
          </a:p>
          <a:p>
            <a:r>
              <a:rPr lang="en-US" sz="1350" b="1" dirty="0"/>
              <a:t>Benefits:  </a:t>
            </a:r>
            <a:r>
              <a:rPr lang="en-US" sz="1350" dirty="0"/>
              <a:t>Streamline plan document review process, Secure document storage, sharing of documents. </a:t>
            </a:r>
          </a:p>
          <a:p>
            <a:endParaRPr lang="en-US" sz="1350" dirty="0"/>
          </a:p>
        </p:txBody>
      </p:sp>
      <p:sp>
        <p:nvSpPr>
          <p:cNvPr id="86" name="Rectangle 85"/>
          <p:cNvSpPr/>
          <p:nvPr/>
        </p:nvSpPr>
        <p:spPr>
          <a:xfrm>
            <a:off x="2635105" y="1657979"/>
            <a:ext cx="6482750" cy="37950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87" name="Right Arrow 86"/>
          <p:cNvSpPr/>
          <p:nvPr/>
        </p:nvSpPr>
        <p:spPr>
          <a:xfrm>
            <a:off x="2562368" y="2155191"/>
            <a:ext cx="6501192" cy="661277"/>
          </a:xfrm>
          <a:prstGeom prst="rightArrow">
            <a:avLst>
              <a:gd name="adj1" fmla="val 50000"/>
              <a:gd name="adj2" fmla="val 6715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88" name="Rectangle 87"/>
          <p:cNvSpPr/>
          <p:nvPr/>
        </p:nvSpPr>
        <p:spPr>
          <a:xfrm>
            <a:off x="7721056" y="2709915"/>
            <a:ext cx="1128124" cy="742334"/>
          </a:xfrm>
          <a:prstGeom prst="rect">
            <a:avLst/>
          </a:prstGeom>
          <a:solidFill>
            <a:schemeClr val="bg1"/>
          </a:solidFill>
          <a:ln>
            <a:solidFill>
              <a:srgbClr val="898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01241"/>
            <a:r>
              <a:rPr lang="en-US" sz="750" dirty="0">
                <a:solidFill>
                  <a:schemeClr val="tx1"/>
                </a:solidFill>
              </a:rPr>
              <a:t>Implement, monitor, report and rebalance portfolio</a:t>
            </a:r>
          </a:p>
        </p:txBody>
      </p:sp>
      <p:sp>
        <p:nvSpPr>
          <p:cNvPr id="89" name="Rectangle 88"/>
          <p:cNvSpPr/>
          <p:nvPr/>
        </p:nvSpPr>
        <p:spPr bwMode="gray">
          <a:xfrm>
            <a:off x="7723636" y="2639708"/>
            <a:ext cx="472769" cy="875783"/>
          </a:xfrm>
          <a:prstGeom prst="rect">
            <a:avLst/>
          </a:prstGeom>
          <a:noFill/>
        </p:spPr>
        <p:txBody>
          <a:bodyPr rot="0" spcFirstLastPara="0" vertOverflow="overflow" horzOverflow="overflow" vert="horz" wrap="square" lIns="27004" tIns="27004" rIns="27004" bIns="27004" numCol="1" spcCol="0" rtlCol="0" fromWordArt="0" anchor="t" anchorCtr="0" forceAA="0" compatLnSpc="1">
            <a:prstTxWarp prst="textNoShape">
              <a:avLst/>
            </a:prstTxWarp>
            <a:noAutofit/>
          </a:bodyPr>
          <a:lstStyle/>
          <a:p>
            <a:pPr>
              <a:buClr>
                <a:srgbClr val="91867E"/>
              </a:buClr>
            </a:pPr>
            <a:r>
              <a:rPr lang="en-US" sz="3750" b="1" dirty="0">
                <a:solidFill>
                  <a:schemeClr val="tx2"/>
                </a:solidFill>
              </a:rPr>
              <a:t>4</a:t>
            </a:r>
          </a:p>
        </p:txBody>
      </p:sp>
      <p:sp>
        <p:nvSpPr>
          <p:cNvPr id="90" name="Rectangle 89"/>
          <p:cNvSpPr/>
          <p:nvPr/>
        </p:nvSpPr>
        <p:spPr>
          <a:xfrm>
            <a:off x="6508216" y="2690467"/>
            <a:ext cx="1128124" cy="742334"/>
          </a:xfrm>
          <a:prstGeom prst="rect">
            <a:avLst/>
          </a:prstGeom>
          <a:solidFill>
            <a:schemeClr val="bg1"/>
          </a:solidFill>
          <a:ln>
            <a:solidFill>
              <a:schemeClr val="accent3">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01241"/>
            <a:r>
              <a:rPr lang="en-US" sz="750" dirty="0">
                <a:solidFill>
                  <a:schemeClr val="tx1"/>
                </a:solidFill>
              </a:rPr>
              <a:t>Develop personalized, risk-verified optimized portfolios</a:t>
            </a:r>
          </a:p>
        </p:txBody>
      </p:sp>
      <p:sp>
        <p:nvSpPr>
          <p:cNvPr id="91" name="Rectangle 90"/>
          <p:cNvSpPr/>
          <p:nvPr/>
        </p:nvSpPr>
        <p:spPr bwMode="gray">
          <a:xfrm>
            <a:off x="6507095" y="2639708"/>
            <a:ext cx="472769" cy="875783"/>
          </a:xfrm>
          <a:prstGeom prst="rect">
            <a:avLst/>
          </a:prstGeom>
          <a:noFill/>
        </p:spPr>
        <p:txBody>
          <a:bodyPr rot="0" spcFirstLastPara="0" vertOverflow="overflow" horzOverflow="overflow" vert="horz" wrap="square" lIns="27004" tIns="27004" rIns="27004" bIns="27004" numCol="1" spcCol="0" rtlCol="0" fromWordArt="0" anchor="t" anchorCtr="0" forceAA="0" compatLnSpc="1">
            <a:prstTxWarp prst="textNoShape">
              <a:avLst/>
            </a:prstTxWarp>
            <a:noAutofit/>
          </a:bodyPr>
          <a:lstStyle/>
          <a:p>
            <a:pPr>
              <a:buClr>
                <a:srgbClr val="91867E"/>
              </a:buClr>
            </a:pPr>
            <a:r>
              <a:rPr lang="en-US" sz="3750" b="1" dirty="0">
                <a:solidFill>
                  <a:schemeClr val="tx2"/>
                </a:solidFill>
              </a:rPr>
              <a:t>3</a:t>
            </a:r>
          </a:p>
        </p:txBody>
      </p:sp>
      <p:sp>
        <p:nvSpPr>
          <p:cNvPr id="92" name="Rectangle 91"/>
          <p:cNvSpPr/>
          <p:nvPr/>
        </p:nvSpPr>
        <p:spPr>
          <a:xfrm>
            <a:off x="2800427" y="2718600"/>
            <a:ext cx="1128123" cy="742334"/>
          </a:xfrm>
          <a:prstGeom prst="rect">
            <a:avLst/>
          </a:prstGeom>
          <a:solidFill>
            <a:schemeClr val="bg1"/>
          </a:solidFill>
          <a:ln>
            <a:solidFill>
              <a:srgbClr val="9249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01241"/>
            <a:r>
              <a:rPr lang="en-US" sz="750" dirty="0">
                <a:solidFill>
                  <a:schemeClr val="tx1"/>
                </a:solidFill>
              </a:rPr>
              <a:t>Get client’s basic data</a:t>
            </a:r>
            <a:endParaRPr lang="en-US" sz="750" dirty="0">
              <a:solidFill>
                <a:schemeClr val="tx2"/>
              </a:solidFill>
            </a:endParaRPr>
          </a:p>
          <a:p>
            <a:pPr marL="401241"/>
            <a:r>
              <a:rPr lang="en-US" sz="750" dirty="0">
                <a:solidFill>
                  <a:schemeClr val="tx2"/>
                </a:solidFill>
              </a:rPr>
              <a:t>(Suggest changing to Disclosures)</a:t>
            </a:r>
          </a:p>
        </p:txBody>
      </p:sp>
      <p:sp>
        <p:nvSpPr>
          <p:cNvPr id="93" name="Rectangle 92"/>
          <p:cNvSpPr/>
          <p:nvPr/>
        </p:nvSpPr>
        <p:spPr bwMode="gray">
          <a:xfrm>
            <a:off x="2797824" y="2659155"/>
            <a:ext cx="424642" cy="786631"/>
          </a:xfrm>
          <a:prstGeom prst="rect">
            <a:avLst/>
          </a:prstGeom>
          <a:noFill/>
        </p:spPr>
        <p:txBody>
          <a:bodyPr rot="0" spcFirstLastPara="0" vertOverflow="overflow" horzOverflow="overflow" vert="horz" wrap="square" lIns="27004" tIns="27004" rIns="27004" bIns="27004" numCol="1" spcCol="0" rtlCol="0" fromWordArt="0" anchor="t" anchorCtr="0" forceAA="0" compatLnSpc="1">
            <a:prstTxWarp prst="textNoShape">
              <a:avLst/>
            </a:prstTxWarp>
            <a:noAutofit/>
          </a:bodyPr>
          <a:lstStyle/>
          <a:p>
            <a:pPr>
              <a:buClr>
                <a:srgbClr val="91867E"/>
              </a:buClr>
            </a:pPr>
            <a:r>
              <a:rPr lang="en-US" sz="3750" b="1" dirty="0">
                <a:solidFill>
                  <a:schemeClr val="tx2"/>
                </a:solidFill>
              </a:rPr>
              <a:t>0</a:t>
            </a:r>
          </a:p>
        </p:txBody>
      </p:sp>
      <p:sp>
        <p:nvSpPr>
          <p:cNvPr id="94" name="Rectangle 93"/>
          <p:cNvSpPr/>
          <p:nvPr/>
        </p:nvSpPr>
        <p:spPr>
          <a:xfrm>
            <a:off x="4003281" y="2695590"/>
            <a:ext cx="1128123" cy="742334"/>
          </a:xfrm>
          <a:prstGeom prst="rect">
            <a:avLst/>
          </a:prstGeom>
          <a:solidFill>
            <a:schemeClr val="bg1"/>
          </a:solidFill>
          <a:ln>
            <a:solidFill>
              <a:srgbClr val="9249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01241"/>
            <a:r>
              <a:rPr lang="en-US" sz="750" dirty="0">
                <a:solidFill>
                  <a:schemeClr val="tx1"/>
                </a:solidFill>
              </a:rPr>
              <a:t>Get client’s investment &amp; risk profile</a:t>
            </a:r>
          </a:p>
        </p:txBody>
      </p:sp>
      <p:sp>
        <p:nvSpPr>
          <p:cNvPr id="95" name="Rectangle 94"/>
          <p:cNvSpPr/>
          <p:nvPr/>
        </p:nvSpPr>
        <p:spPr bwMode="gray">
          <a:xfrm>
            <a:off x="4001998" y="2659058"/>
            <a:ext cx="424642" cy="786631"/>
          </a:xfrm>
          <a:prstGeom prst="rect">
            <a:avLst/>
          </a:prstGeom>
          <a:noFill/>
        </p:spPr>
        <p:txBody>
          <a:bodyPr rot="0" spcFirstLastPara="0" vertOverflow="overflow" horzOverflow="overflow" vert="horz" wrap="square" lIns="27004" tIns="27004" rIns="27004" bIns="27004" numCol="1" spcCol="0" rtlCol="0" fromWordArt="0" anchor="t" anchorCtr="0" forceAA="0" compatLnSpc="1">
            <a:prstTxWarp prst="textNoShape">
              <a:avLst/>
            </a:prstTxWarp>
            <a:noAutofit/>
          </a:bodyPr>
          <a:lstStyle/>
          <a:p>
            <a:pPr>
              <a:buClr>
                <a:srgbClr val="91867E"/>
              </a:buClr>
            </a:pPr>
            <a:r>
              <a:rPr lang="en-US" sz="3750" b="1" dirty="0">
                <a:solidFill>
                  <a:schemeClr val="tx2"/>
                </a:solidFill>
              </a:rPr>
              <a:t>1</a:t>
            </a:r>
          </a:p>
        </p:txBody>
      </p:sp>
      <p:sp>
        <p:nvSpPr>
          <p:cNvPr id="96" name="Rectangle 95"/>
          <p:cNvSpPr/>
          <p:nvPr/>
        </p:nvSpPr>
        <p:spPr>
          <a:xfrm>
            <a:off x="2797787" y="3533895"/>
            <a:ext cx="1130763" cy="326555"/>
          </a:xfrm>
          <a:prstGeom prst="rect">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Client data</a:t>
            </a:r>
          </a:p>
        </p:txBody>
      </p:sp>
      <p:sp>
        <p:nvSpPr>
          <p:cNvPr id="97" name="Rectangle 96"/>
          <p:cNvSpPr/>
          <p:nvPr/>
        </p:nvSpPr>
        <p:spPr>
          <a:xfrm>
            <a:off x="4012116" y="3528067"/>
            <a:ext cx="1128123" cy="326555"/>
          </a:xfrm>
          <a:prstGeom prst="rect">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b="1" dirty="0">
                <a:solidFill>
                  <a:srgbClr val="003868"/>
                </a:solidFill>
              </a:rPr>
              <a:t>	</a:t>
            </a:r>
            <a:r>
              <a:rPr lang="en-US" sz="750" dirty="0">
                <a:solidFill>
                  <a:schemeClr val="tx1"/>
                </a:solidFill>
              </a:rPr>
              <a:t>KYC</a:t>
            </a:r>
          </a:p>
        </p:txBody>
      </p:sp>
      <p:sp>
        <p:nvSpPr>
          <p:cNvPr id="98" name="Rectangle 97"/>
          <p:cNvSpPr/>
          <p:nvPr/>
        </p:nvSpPr>
        <p:spPr>
          <a:xfrm>
            <a:off x="6507095" y="3525660"/>
            <a:ext cx="1129241" cy="32655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Portfolio solution</a:t>
            </a:r>
          </a:p>
        </p:txBody>
      </p:sp>
      <p:sp>
        <p:nvSpPr>
          <p:cNvPr id="99" name="Rectangle 98"/>
          <p:cNvSpPr/>
          <p:nvPr/>
        </p:nvSpPr>
        <p:spPr>
          <a:xfrm>
            <a:off x="7723638" y="3533895"/>
            <a:ext cx="1125805" cy="32655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00025" indent="-200025">
              <a:tabLst>
                <a:tab pos="200025" algn="l"/>
              </a:tabLst>
            </a:pPr>
            <a:r>
              <a:rPr lang="en-US" sz="750" dirty="0">
                <a:solidFill>
                  <a:schemeClr val="tx1"/>
                </a:solidFill>
              </a:rPr>
              <a:t>Confirmation &amp; trade execution</a:t>
            </a:r>
          </a:p>
        </p:txBody>
      </p:sp>
      <p:sp>
        <p:nvSpPr>
          <p:cNvPr id="100" name="Rectangle 99"/>
          <p:cNvSpPr/>
          <p:nvPr/>
        </p:nvSpPr>
        <p:spPr>
          <a:xfrm>
            <a:off x="7715052" y="3951393"/>
            <a:ext cx="1125805" cy="32655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Monitoring &amp; rebalancing</a:t>
            </a:r>
          </a:p>
        </p:txBody>
      </p:sp>
      <p:sp>
        <p:nvSpPr>
          <p:cNvPr id="101" name="Rectangle 100"/>
          <p:cNvSpPr/>
          <p:nvPr/>
        </p:nvSpPr>
        <p:spPr>
          <a:xfrm>
            <a:off x="4001961" y="4788304"/>
            <a:ext cx="1130763" cy="326555"/>
          </a:xfrm>
          <a:prstGeom prst="rect">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Investment</a:t>
            </a:r>
          </a:p>
          <a:p>
            <a:pPr marL="401241" indent="-200025">
              <a:tabLst>
                <a:tab pos="200025" algn="l"/>
              </a:tabLst>
            </a:pPr>
            <a:r>
              <a:rPr lang="en-US" sz="750" dirty="0">
                <a:solidFill>
                  <a:schemeClr val="tx1"/>
                </a:solidFill>
              </a:rPr>
              <a:t>behavior</a:t>
            </a:r>
          </a:p>
        </p:txBody>
      </p:sp>
      <p:sp>
        <p:nvSpPr>
          <p:cNvPr id="102" name="Rectangle 101"/>
          <p:cNvSpPr/>
          <p:nvPr/>
        </p:nvSpPr>
        <p:spPr>
          <a:xfrm>
            <a:off x="4001961" y="4370806"/>
            <a:ext cx="1130763" cy="326555"/>
          </a:xfrm>
          <a:prstGeom prst="rect">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Investor type</a:t>
            </a:r>
          </a:p>
        </p:txBody>
      </p:sp>
      <p:sp>
        <p:nvSpPr>
          <p:cNvPr id="103" name="Rectangle 102"/>
          <p:cNvSpPr/>
          <p:nvPr/>
        </p:nvSpPr>
        <p:spPr>
          <a:xfrm>
            <a:off x="6505771" y="3977630"/>
            <a:ext cx="1129286" cy="32655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Optimal portfolio</a:t>
            </a:r>
          </a:p>
        </p:txBody>
      </p:sp>
      <p:sp>
        <p:nvSpPr>
          <p:cNvPr id="104" name="Rectangle 103"/>
          <p:cNvSpPr/>
          <p:nvPr/>
        </p:nvSpPr>
        <p:spPr bwMode="gray">
          <a:xfrm>
            <a:off x="2800447" y="2222917"/>
            <a:ext cx="2211605" cy="199967"/>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spcBef>
                <a:spcPct val="0"/>
              </a:spcBef>
              <a:spcAft>
                <a:spcPct val="0"/>
              </a:spcAft>
              <a:buClr>
                <a:srgbClr val="91867E"/>
              </a:buClr>
            </a:pPr>
            <a:r>
              <a:rPr lang="en-US" sz="1050" b="1" dirty="0">
                <a:solidFill>
                  <a:schemeClr val="tx2"/>
                </a:solidFill>
              </a:rPr>
              <a:t>Client Discovery </a:t>
            </a:r>
          </a:p>
          <a:p>
            <a:pPr>
              <a:spcBef>
                <a:spcPct val="0"/>
              </a:spcBef>
              <a:spcAft>
                <a:spcPct val="0"/>
              </a:spcAft>
              <a:buClr>
                <a:srgbClr val="91867E"/>
              </a:buClr>
            </a:pPr>
            <a:endParaRPr lang="en-US" sz="1050" dirty="0">
              <a:solidFill>
                <a:schemeClr val="tx2"/>
              </a:solidFill>
            </a:endParaRPr>
          </a:p>
        </p:txBody>
      </p:sp>
      <p:sp>
        <p:nvSpPr>
          <p:cNvPr id="105" name="Rectangle 104"/>
          <p:cNvSpPr/>
          <p:nvPr/>
        </p:nvSpPr>
        <p:spPr>
          <a:xfrm>
            <a:off x="2800427" y="2466502"/>
            <a:ext cx="3533832" cy="564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2"/>
              </a:solidFill>
            </a:endParaRPr>
          </a:p>
        </p:txBody>
      </p:sp>
      <p:sp>
        <p:nvSpPr>
          <p:cNvPr id="106" name="Rectangle 105"/>
          <p:cNvSpPr/>
          <p:nvPr/>
        </p:nvSpPr>
        <p:spPr bwMode="gray">
          <a:xfrm>
            <a:off x="6508211" y="2203567"/>
            <a:ext cx="1126845" cy="199967"/>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spcBef>
                <a:spcPct val="0"/>
              </a:spcBef>
              <a:spcAft>
                <a:spcPct val="0"/>
              </a:spcAft>
              <a:buClr>
                <a:srgbClr val="91867E"/>
              </a:buClr>
            </a:pPr>
            <a:r>
              <a:rPr lang="en-US" sz="1050" b="1" dirty="0">
                <a:solidFill>
                  <a:schemeClr val="bg2">
                    <a:lumMod val="50000"/>
                  </a:schemeClr>
                </a:solidFill>
              </a:rPr>
              <a:t>Portfolio Construction</a:t>
            </a:r>
          </a:p>
        </p:txBody>
      </p:sp>
      <p:sp>
        <p:nvSpPr>
          <p:cNvPr id="107" name="Rectangle 106"/>
          <p:cNvSpPr/>
          <p:nvPr/>
        </p:nvSpPr>
        <p:spPr>
          <a:xfrm>
            <a:off x="5206173" y="2527524"/>
            <a:ext cx="2428921" cy="56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108" name="Rectangle 107"/>
          <p:cNvSpPr/>
          <p:nvPr/>
        </p:nvSpPr>
        <p:spPr bwMode="gray">
          <a:xfrm>
            <a:off x="7723637" y="2099718"/>
            <a:ext cx="1134126" cy="303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spcBef>
                <a:spcPct val="0"/>
              </a:spcBef>
              <a:spcAft>
                <a:spcPct val="0"/>
              </a:spcAft>
              <a:buClr>
                <a:srgbClr val="91867E"/>
              </a:buClr>
            </a:pPr>
            <a:r>
              <a:rPr lang="en-US" sz="1050" b="1" dirty="0"/>
              <a:t>Monitoring &amp; Rebalancing </a:t>
            </a:r>
          </a:p>
        </p:txBody>
      </p:sp>
      <p:sp>
        <p:nvSpPr>
          <p:cNvPr id="109" name="Rectangle 108"/>
          <p:cNvSpPr/>
          <p:nvPr/>
        </p:nvSpPr>
        <p:spPr>
          <a:xfrm>
            <a:off x="7715050" y="2466502"/>
            <a:ext cx="1134126" cy="5642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110" name="Rectangle 109"/>
          <p:cNvSpPr/>
          <p:nvPr/>
        </p:nvSpPr>
        <p:spPr>
          <a:xfrm>
            <a:off x="5206135" y="2699152"/>
            <a:ext cx="1213664" cy="742334"/>
          </a:xfrm>
          <a:prstGeom prst="rect">
            <a:avLst/>
          </a:prstGeom>
          <a:solidFill>
            <a:schemeClr val="bg1"/>
          </a:solidFill>
          <a:ln>
            <a:solidFill>
              <a:schemeClr val="accent3">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rtlCol="0" anchor="t"/>
          <a:lstStyle/>
          <a:p>
            <a:pPr marL="401241"/>
            <a:r>
              <a:rPr lang="en-US" sz="750" dirty="0">
                <a:solidFill>
                  <a:schemeClr val="tx1"/>
                </a:solidFill>
              </a:rPr>
              <a:t>Define client’s investment objectives &amp; </a:t>
            </a:r>
            <a:br>
              <a:rPr lang="en-US" sz="750" dirty="0">
                <a:solidFill>
                  <a:schemeClr val="tx1"/>
                </a:solidFill>
              </a:rPr>
            </a:br>
            <a:r>
              <a:rPr lang="en-US" sz="750" dirty="0">
                <a:solidFill>
                  <a:schemeClr val="tx1"/>
                </a:solidFill>
              </a:rPr>
              <a:t>its risk tolerance</a:t>
            </a:r>
          </a:p>
        </p:txBody>
      </p:sp>
      <p:sp>
        <p:nvSpPr>
          <p:cNvPr id="111" name="Rectangle 110"/>
          <p:cNvSpPr/>
          <p:nvPr/>
        </p:nvSpPr>
        <p:spPr bwMode="gray">
          <a:xfrm>
            <a:off x="5208160" y="2639708"/>
            <a:ext cx="424642" cy="786631"/>
          </a:xfrm>
          <a:prstGeom prst="rect">
            <a:avLst/>
          </a:prstGeom>
          <a:noFill/>
        </p:spPr>
        <p:txBody>
          <a:bodyPr rot="0" spcFirstLastPara="0" vertOverflow="overflow" horzOverflow="overflow" vert="horz" wrap="square" lIns="27004" tIns="27004" rIns="27004" bIns="27004" numCol="1" spcCol="0" rtlCol="0" fromWordArt="0" anchor="t" anchorCtr="0" forceAA="0" compatLnSpc="1">
            <a:prstTxWarp prst="textNoShape">
              <a:avLst/>
            </a:prstTxWarp>
            <a:noAutofit/>
          </a:bodyPr>
          <a:lstStyle/>
          <a:p>
            <a:pPr>
              <a:buClr>
                <a:srgbClr val="91867E"/>
              </a:buClr>
            </a:pPr>
            <a:r>
              <a:rPr lang="en-US" sz="3750" b="1" dirty="0">
                <a:solidFill>
                  <a:schemeClr val="tx2"/>
                </a:solidFill>
              </a:rPr>
              <a:t>2</a:t>
            </a:r>
          </a:p>
        </p:txBody>
      </p:sp>
      <p:sp>
        <p:nvSpPr>
          <p:cNvPr id="112" name="Rectangle 111"/>
          <p:cNvSpPr/>
          <p:nvPr/>
        </p:nvSpPr>
        <p:spPr>
          <a:xfrm>
            <a:off x="5206135" y="3951393"/>
            <a:ext cx="1213658" cy="32655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b="1" dirty="0">
                <a:solidFill>
                  <a:srgbClr val="003868"/>
                </a:solidFill>
              </a:rPr>
              <a:t>I</a:t>
            </a:r>
            <a:r>
              <a:rPr lang="en-US" sz="750" dirty="0">
                <a:solidFill>
                  <a:schemeClr val="tx1"/>
                </a:solidFill>
              </a:rPr>
              <a:t>nvestment objectives</a:t>
            </a:r>
          </a:p>
        </p:txBody>
      </p:sp>
      <p:sp>
        <p:nvSpPr>
          <p:cNvPr id="113" name="Rectangle 112"/>
          <p:cNvSpPr/>
          <p:nvPr/>
        </p:nvSpPr>
        <p:spPr>
          <a:xfrm>
            <a:off x="5208130" y="3533895"/>
            <a:ext cx="1211664" cy="32655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0025" indent="-200025" algn="ctr">
              <a:tabLst>
                <a:tab pos="200025" algn="l"/>
              </a:tabLst>
            </a:pPr>
            <a:r>
              <a:rPr lang="en-US" sz="750" dirty="0">
                <a:solidFill>
                  <a:schemeClr val="tx1"/>
                </a:solidFill>
              </a:rPr>
              <a:t>Financial situation </a:t>
            </a:r>
            <a:br>
              <a:rPr lang="en-US" sz="750" dirty="0">
                <a:solidFill>
                  <a:schemeClr val="tx1"/>
                </a:solidFill>
              </a:rPr>
            </a:br>
            <a:r>
              <a:rPr lang="en-US" sz="750" dirty="0">
                <a:solidFill>
                  <a:schemeClr val="tx1"/>
                </a:solidFill>
              </a:rPr>
              <a:t>(incl. risk ability)</a:t>
            </a:r>
          </a:p>
        </p:txBody>
      </p:sp>
      <p:sp>
        <p:nvSpPr>
          <p:cNvPr id="114" name="Rectangle 113"/>
          <p:cNvSpPr/>
          <p:nvPr/>
        </p:nvSpPr>
        <p:spPr>
          <a:xfrm>
            <a:off x="4004601" y="3951393"/>
            <a:ext cx="1130763" cy="326555"/>
          </a:xfrm>
          <a:prstGeom prst="rect">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0025" indent="-200025">
              <a:tabLst>
                <a:tab pos="200025" algn="l"/>
              </a:tabLst>
            </a:pPr>
            <a:r>
              <a:rPr lang="en-US" sz="750" b="1" dirty="0">
                <a:solidFill>
                  <a:srgbClr val="003868"/>
                </a:solidFill>
              </a:rPr>
              <a:t>	</a:t>
            </a:r>
            <a:r>
              <a:rPr lang="en-US" sz="750" dirty="0">
                <a:solidFill>
                  <a:schemeClr val="tx1"/>
                </a:solidFill>
              </a:rPr>
              <a:t>Constraints &amp; Preferences  </a:t>
            </a:r>
          </a:p>
        </p:txBody>
      </p:sp>
      <p:sp>
        <p:nvSpPr>
          <p:cNvPr id="115" name="Rectangle 114"/>
          <p:cNvSpPr/>
          <p:nvPr/>
        </p:nvSpPr>
        <p:spPr>
          <a:xfrm>
            <a:off x="6505771" y="4392683"/>
            <a:ext cx="1129286" cy="32655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Preferences</a:t>
            </a:r>
          </a:p>
          <a:p>
            <a:pPr marL="401241" indent="-200025">
              <a:tabLst>
                <a:tab pos="200025" algn="l"/>
              </a:tabLst>
            </a:pPr>
            <a:r>
              <a:rPr lang="en-US" sz="750" dirty="0">
                <a:solidFill>
                  <a:schemeClr val="tx1"/>
                </a:solidFill>
              </a:rPr>
              <a:t>(Instrument) </a:t>
            </a:r>
          </a:p>
        </p:txBody>
      </p:sp>
      <p:sp>
        <p:nvSpPr>
          <p:cNvPr id="118" name="Footer Placeholder 3"/>
          <p:cNvSpPr txBox="1">
            <a:spLocks/>
          </p:cNvSpPr>
          <p:nvPr/>
        </p:nvSpPr>
        <p:spPr>
          <a:xfrm>
            <a:off x="1391350" y="5646018"/>
            <a:ext cx="982641" cy="115416"/>
          </a:xfrm>
          <a:prstGeom prst="rect">
            <a:avLst/>
          </a:prstGeom>
          <a:solidFill>
            <a:schemeClr val="bg1"/>
          </a:solidFill>
        </p:spPr>
        <p:txBody>
          <a:bodyPr vert="horz" wrap="none" lIns="0" tIns="0" rIns="0" bIns="0" rtlCol="0" anchor="ctr">
            <a:spAutoFit/>
          </a:bodyPr>
          <a:lstStyle>
            <a:defPPr>
              <a:defRPr lang="en-US"/>
            </a:defPPr>
            <a:lvl1pPr marL="0" algn="l" defTabSz="914400" rtl="0" eaLnBrk="1" latinLnBrk="0" hangingPunct="1">
              <a:defRPr sz="10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750">
                <a:solidFill>
                  <a:schemeClr val="tx2"/>
                </a:solidFill>
              </a:rPr>
              <a:t>private and confidential.</a:t>
            </a:r>
            <a:endParaRPr lang="en-GB" sz="750" dirty="0">
              <a:solidFill>
                <a:schemeClr val="tx2"/>
              </a:solidFill>
            </a:endParaRPr>
          </a:p>
        </p:txBody>
      </p:sp>
      <p:sp>
        <p:nvSpPr>
          <p:cNvPr id="119" name="Rectangle 118"/>
          <p:cNvSpPr/>
          <p:nvPr/>
        </p:nvSpPr>
        <p:spPr>
          <a:xfrm>
            <a:off x="2801811" y="3948199"/>
            <a:ext cx="1130763" cy="326555"/>
          </a:xfrm>
          <a:prstGeom prst="rect">
            <a:avLst/>
          </a:prstGeom>
          <a:solidFill>
            <a:srgbClr val="70B3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PRIIPS</a:t>
            </a:r>
          </a:p>
        </p:txBody>
      </p:sp>
      <p:sp>
        <p:nvSpPr>
          <p:cNvPr id="120" name="Rectangle 119"/>
          <p:cNvSpPr/>
          <p:nvPr/>
        </p:nvSpPr>
        <p:spPr>
          <a:xfrm>
            <a:off x="4013391" y="5194069"/>
            <a:ext cx="1130763" cy="326555"/>
          </a:xfrm>
          <a:prstGeom prst="rect">
            <a:avLst/>
          </a:prstGeom>
          <a:solidFill>
            <a:srgbClr val="70B3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MIFID II - Client</a:t>
            </a:r>
          </a:p>
          <a:p>
            <a:pPr marL="401241" indent="-200025">
              <a:tabLst>
                <a:tab pos="200025" algn="l"/>
              </a:tabLst>
            </a:pPr>
            <a:r>
              <a:rPr lang="en-US" sz="750" dirty="0">
                <a:solidFill>
                  <a:schemeClr val="tx1"/>
                </a:solidFill>
              </a:rPr>
              <a:t>Categorization </a:t>
            </a:r>
          </a:p>
        </p:txBody>
      </p:sp>
      <p:sp>
        <p:nvSpPr>
          <p:cNvPr id="121" name="Rectangle 120"/>
          <p:cNvSpPr/>
          <p:nvPr/>
        </p:nvSpPr>
        <p:spPr>
          <a:xfrm>
            <a:off x="7720767" y="4391448"/>
            <a:ext cx="1125805" cy="326555"/>
          </a:xfrm>
          <a:prstGeom prst="rect">
            <a:avLst/>
          </a:prstGeom>
          <a:solidFill>
            <a:srgbClr val="70B3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MIFID II - Best Execution </a:t>
            </a:r>
          </a:p>
        </p:txBody>
      </p:sp>
      <p:sp>
        <p:nvSpPr>
          <p:cNvPr id="122" name="Rectangle 121"/>
          <p:cNvSpPr/>
          <p:nvPr/>
        </p:nvSpPr>
        <p:spPr>
          <a:xfrm>
            <a:off x="5206135" y="4768941"/>
            <a:ext cx="1213658" cy="326555"/>
          </a:xfrm>
          <a:prstGeom prst="rect">
            <a:avLst/>
          </a:prstGeom>
          <a:solidFill>
            <a:srgbClr val="70B3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MIFID II - Suitability and </a:t>
            </a:r>
          </a:p>
          <a:p>
            <a:pPr marL="401241" indent="-200025">
              <a:tabLst>
                <a:tab pos="200025" algn="l"/>
              </a:tabLst>
            </a:pPr>
            <a:r>
              <a:rPr lang="en-US" sz="750" dirty="0">
                <a:solidFill>
                  <a:schemeClr val="tx1"/>
                </a:solidFill>
              </a:rPr>
              <a:t>Appropriateness</a:t>
            </a:r>
          </a:p>
        </p:txBody>
      </p:sp>
      <p:sp>
        <p:nvSpPr>
          <p:cNvPr id="123" name="Rectangle 122"/>
          <p:cNvSpPr/>
          <p:nvPr/>
        </p:nvSpPr>
        <p:spPr>
          <a:xfrm>
            <a:off x="5211850" y="4362873"/>
            <a:ext cx="1213658" cy="32655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Risk tolerance</a:t>
            </a:r>
          </a:p>
        </p:txBody>
      </p:sp>
      <p:sp>
        <p:nvSpPr>
          <p:cNvPr id="124" name="Rectangle 123"/>
          <p:cNvSpPr/>
          <p:nvPr/>
        </p:nvSpPr>
        <p:spPr>
          <a:xfrm>
            <a:off x="7720767" y="4780068"/>
            <a:ext cx="1125805" cy="326555"/>
          </a:xfrm>
          <a:prstGeom prst="rect">
            <a:avLst/>
          </a:prstGeom>
          <a:solidFill>
            <a:srgbClr val="70B3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1241" indent="-200025">
              <a:tabLst>
                <a:tab pos="200025" algn="l"/>
              </a:tabLst>
            </a:pPr>
            <a:r>
              <a:rPr lang="en-US" sz="750" dirty="0">
                <a:solidFill>
                  <a:schemeClr val="tx1"/>
                </a:solidFill>
              </a:rPr>
              <a:t>Research</a:t>
            </a:r>
          </a:p>
          <a:p>
            <a:pPr marL="401241" indent="-200025">
              <a:tabLst>
                <a:tab pos="200025" algn="l"/>
              </a:tabLst>
            </a:pPr>
            <a:r>
              <a:rPr lang="en-US" sz="750" dirty="0">
                <a:solidFill>
                  <a:schemeClr val="tx1"/>
                </a:solidFill>
              </a:rPr>
              <a:t>Payment</a:t>
            </a:r>
          </a:p>
          <a:p>
            <a:pPr marL="401241" indent="-200025">
              <a:tabLst>
                <a:tab pos="200025" algn="l"/>
              </a:tabLst>
            </a:pPr>
            <a:r>
              <a:rPr lang="en-US" sz="750" dirty="0">
                <a:solidFill>
                  <a:schemeClr val="tx1"/>
                </a:solidFill>
              </a:rPr>
              <a:t>Accounts </a:t>
            </a:r>
          </a:p>
        </p:txBody>
      </p:sp>
    </p:spTree>
    <p:extLst>
      <p:ext uri="{BB962C8B-B14F-4D97-AF65-F5344CB8AC3E}">
        <p14:creationId xmlns:p14="http://schemas.microsoft.com/office/powerpoint/2010/main" val="1603834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040348785"/>
              </p:ext>
            </p:extLst>
          </p:nvPr>
        </p:nvGraphicFramePr>
        <p:xfrm>
          <a:off x="929942" y="695232"/>
          <a:ext cx="7948653" cy="2733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123497" y="861482"/>
            <a:ext cx="8991600" cy="281557"/>
          </a:xfrm>
        </p:spPr>
        <p:txBody>
          <a:bodyPr>
            <a:noAutofit/>
          </a:bodyPr>
          <a:lstStyle/>
          <a:p>
            <a:r>
              <a:rPr lang="en-US" sz="3000" dirty="0">
                <a:solidFill>
                  <a:schemeClr val="tx2"/>
                </a:solidFill>
              </a:rPr>
              <a:t>Insurance Pain Points, and R3 Solutions to Tackle Them</a:t>
            </a:r>
          </a:p>
        </p:txBody>
      </p:sp>
      <p:sp>
        <p:nvSpPr>
          <p:cNvPr id="5" name="Footer Placeholder 4"/>
          <p:cNvSpPr>
            <a:spLocks noGrp="1"/>
          </p:cNvSpPr>
          <p:nvPr>
            <p:ph type="ftr" sz="quarter" idx="11"/>
          </p:nvPr>
        </p:nvSpPr>
        <p:spPr>
          <a:xfrm>
            <a:off x="4759229" y="6261952"/>
            <a:ext cx="3886200" cy="365125"/>
          </a:xfrm>
        </p:spPr>
        <p:txBody>
          <a:bodyPr/>
          <a:lstStyle/>
          <a:p>
            <a:r>
              <a:rPr lang="en-GB" dirty="0"/>
              <a:t>R3 Lab &amp; Research Centre - confidential.</a:t>
            </a:r>
          </a:p>
        </p:txBody>
      </p:sp>
      <p:sp>
        <p:nvSpPr>
          <p:cNvPr id="7" name="Slide Number Placeholder 6"/>
          <p:cNvSpPr>
            <a:spLocks noGrp="1"/>
          </p:cNvSpPr>
          <p:nvPr>
            <p:ph type="sldNum" sz="quarter" idx="4"/>
          </p:nvPr>
        </p:nvSpPr>
        <p:spPr/>
        <p:txBody>
          <a:bodyPr/>
          <a:lstStyle/>
          <a:p>
            <a:r>
              <a:rPr lang="en-GB"/>
              <a:t>p</a:t>
            </a:r>
            <a:fld id="{A8B2F76E-E94F-1B47-ACE1-BFCD783CD915}" type="slidenum">
              <a:rPr lang="en-GB" smtClean="0"/>
              <a:pPr/>
              <a:t>21</a:t>
            </a:fld>
            <a:r>
              <a:rPr lang="en-GB"/>
              <a:t>.</a:t>
            </a:r>
            <a:endParaRPr lang="en-GB" dirty="0"/>
          </a:p>
        </p:txBody>
      </p:sp>
      <p:sp>
        <p:nvSpPr>
          <p:cNvPr id="9" name="TextBox 8"/>
          <p:cNvSpPr txBox="1"/>
          <p:nvPr/>
        </p:nvSpPr>
        <p:spPr>
          <a:xfrm>
            <a:off x="151953" y="2692203"/>
            <a:ext cx="1082974" cy="276999"/>
          </a:xfrm>
          <a:prstGeom prst="rect">
            <a:avLst/>
          </a:prstGeom>
          <a:noFill/>
        </p:spPr>
        <p:txBody>
          <a:bodyPr wrap="square" rtlCol="0">
            <a:spAutoFit/>
          </a:bodyPr>
          <a:lstStyle/>
          <a:p>
            <a:r>
              <a:rPr lang="en-US" sz="1200" b="1" dirty="0"/>
              <a:t>Pain Point </a:t>
            </a:r>
          </a:p>
        </p:txBody>
      </p:sp>
      <p:sp>
        <p:nvSpPr>
          <p:cNvPr id="10" name="TextBox 9"/>
          <p:cNvSpPr txBox="1"/>
          <p:nvPr/>
        </p:nvSpPr>
        <p:spPr>
          <a:xfrm>
            <a:off x="278650" y="3198876"/>
            <a:ext cx="748534" cy="461665"/>
          </a:xfrm>
          <a:prstGeom prst="rect">
            <a:avLst/>
          </a:prstGeom>
          <a:noFill/>
        </p:spPr>
        <p:txBody>
          <a:bodyPr wrap="square" rtlCol="0">
            <a:spAutoFit/>
          </a:bodyPr>
          <a:lstStyle/>
          <a:p>
            <a:r>
              <a:rPr lang="en-US" sz="1200" b="1" dirty="0"/>
              <a:t>DLT Use Case</a:t>
            </a:r>
          </a:p>
        </p:txBody>
      </p:sp>
      <p:sp>
        <p:nvSpPr>
          <p:cNvPr id="11" name="TextBox 10"/>
          <p:cNvSpPr txBox="1"/>
          <p:nvPr/>
        </p:nvSpPr>
        <p:spPr>
          <a:xfrm>
            <a:off x="278650" y="3954064"/>
            <a:ext cx="1082974" cy="276999"/>
          </a:xfrm>
          <a:prstGeom prst="rect">
            <a:avLst/>
          </a:prstGeom>
          <a:noFill/>
        </p:spPr>
        <p:txBody>
          <a:bodyPr wrap="square" rtlCol="0">
            <a:spAutoFit/>
          </a:bodyPr>
          <a:lstStyle/>
          <a:p>
            <a:r>
              <a:rPr lang="en-US" sz="1200" b="1" dirty="0"/>
              <a:t>Benefit </a:t>
            </a:r>
          </a:p>
        </p:txBody>
      </p:sp>
      <p:sp>
        <p:nvSpPr>
          <p:cNvPr id="12" name="TextBox 11"/>
          <p:cNvSpPr txBox="1"/>
          <p:nvPr/>
        </p:nvSpPr>
        <p:spPr>
          <a:xfrm>
            <a:off x="278650" y="4492009"/>
            <a:ext cx="777987" cy="646331"/>
          </a:xfrm>
          <a:prstGeom prst="rect">
            <a:avLst/>
          </a:prstGeom>
          <a:noFill/>
        </p:spPr>
        <p:txBody>
          <a:bodyPr wrap="square" rtlCol="0">
            <a:spAutoFit/>
          </a:bodyPr>
          <a:lstStyle/>
          <a:p>
            <a:r>
              <a:rPr lang="en-US" sz="1200" b="1" dirty="0"/>
              <a:t>R3 Related Projects</a:t>
            </a:r>
          </a:p>
        </p:txBody>
      </p:sp>
      <p:sp>
        <p:nvSpPr>
          <p:cNvPr id="17" name="Rectangle 16"/>
          <p:cNvSpPr/>
          <p:nvPr/>
        </p:nvSpPr>
        <p:spPr>
          <a:xfrm>
            <a:off x="7402415" y="2510898"/>
            <a:ext cx="1464978" cy="25922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8" dirty="0"/>
              <a:t>Regulatory filings duplicate existing work, paper-based</a:t>
            </a:r>
          </a:p>
          <a:p>
            <a:endParaRPr lang="en-US" sz="788" dirty="0"/>
          </a:p>
          <a:p>
            <a:endParaRPr lang="en-US" sz="788" dirty="0"/>
          </a:p>
          <a:p>
            <a:endParaRPr lang="en-US" sz="788" dirty="0"/>
          </a:p>
          <a:p>
            <a:pPr marL="128588" indent="-128588">
              <a:buFont typeface="Wingdings" panose="05000000000000000000" pitchFamily="2" charset="2"/>
              <a:buChar char="§"/>
            </a:pPr>
            <a:r>
              <a:rPr lang="en-US" sz="788" dirty="0"/>
              <a:t>Real-time access to regulators </a:t>
            </a:r>
          </a:p>
          <a:p>
            <a:pPr marL="128588" indent="-128588">
              <a:buFont typeface="Wingdings" panose="05000000000000000000" pitchFamily="2" charset="2"/>
              <a:buChar char="§"/>
            </a:pPr>
            <a:r>
              <a:rPr lang="en-US" sz="788" dirty="0"/>
              <a:t>Solvency surveillance via real time remote auditing</a:t>
            </a:r>
          </a:p>
          <a:p>
            <a:endParaRPr lang="en-US" sz="788" dirty="0"/>
          </a:p>
          <a:p>
            <a:pPr marL="171450" indent="-171450">
              <a:buFont typeface="Arial" charset="0"/>
              <a:buChar char="•"/>
            </a:pPr>
            <a:r>
              <a:rPr lang="en-US" sz="788" dirty="0"/>
              <a:t>Reduce administration costs </a:t>
            </a:r>
          </a:p>
          <a:p>
            <a:endParaRPr lang="en-US" sz="788" dirty="0"/>
          </a:p>
          <a:p>
            <a:endParaRPr lang="en-US" sz="788" dirty="0"/>
          </a:p>
          <a:p>
            <a:endParaRPr lang="en-US" sz="788" i="1" dirty="0"/>
          </a:p>
          <a:p>
            <a:r>
              <a:rPr lang="en-US" sz="788" i="1" dirty="0"/>
              <a:t>Regulatory Theme </a:t>
            </a:r>
          </a:p>
          <a:p>
            <a:r>
              <a:rPr lang="en-US" sz="788" dirty="0" err="1"/>
              <a:t>Maison</a:t>
            </a:r>
            <a:r>
              <a:rPr lang="en-US" sz="788" dirty="0"/>
              <a:t> </a:t>
            </a:r>
          </a:p>
          <a:p>
            <a:endParaRPr lang="en-US" sz="750" dirty="0"/>
          </a:p>
          <a:p>
            <a:endParaRPr lang="en-US" sz="750" dirty="0"/>
          </a:p>
        </p:txBody>
      </p:sp>
      <p:sp>
        <p:nvSpPr>
          <p:cNvPr id="13" name="Rectangle 12"/>
          <p:cNvSpPr/>
          <p:nvPr/>
        </p:nvSpPr>
        <p:spPr>
          <a:xfrm>
            <a:off x="929942" y="2510898"/>
            <a:ext cx="1781865" cy="25922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Wingdings" panose="05000000000000000000" pitchFamily="2" charset="2"/>
              <a:buChar char="§"/>
            </a:pPr>
            <a:r>
              <a:rPr lang="en-US" sz="788" dirty="0"/>
              <a:t>Manual/time intensive KYC information gathering </a:t>
            </a:r>
          </a:p>
          <a:p>
            <a:pPr marL="128588" indent="-128588">
              <a:buFont typeface="Wingdings" panose="05000000000000000000" pitchFamily="2" charset="2"/>
              <a:buChar char="§"/>
            </a:pPr>
            <a:r>
              <a:rPr lang="en-US" sz="788" dirty="0"/>
              <a:t>Fragmented data</a:t>
            </a:r>
          </a:p>
          <a:p>
            <a:r>
              <a:rPr lang="en-US" sz="788" dirty="0"/>
              <a:t> </a:t>
            </a:r>
          </a:p>
          <a:p>
            <a:endParaRPr lang="en-US" sz="600" dirty="0"/>
          </a:p>
          <a:p>
            <a:r>
              <a:rPr lang="en-US" sz="788" dirty="0"/>
              <a:t>Store client data/evidence of validation from issuing authority while enabling client to maintain control of records</a:t>
            </a:r>
          </a:p>
          <a:p>
            <a:endParaRPr lang="en-US" sz="788" dirty="0"/>
          </a:p>
          <a:p>
            <a:endParaRPr lang="en-US" sz="788" dirty="0"/>
          </a:p>
          <a:p>
            <a:pPr marL="128588" indent="-128588">
              <a:buFont typeface="Wingdings" panose="05000000000000000000" pitchFamily="2" charset="2"/>
              <a:buChar char="§"/>
            </a:pPr>
            <a:r>
              <a:rPr lang="en-US" sz="788" dirty="0"/>
              <a:t>Data security/integrity </a:t>
            </a:r>
          </a:p>
          <a:p>
            <a:pPr marL="128588" indent="-128588">
              <a:buFont typeface="Wingdings" panose="05000000000000000000" pitchFamily="2" charset="2"/>
              <a:buChar char="§"/>
            </a:pPr>
            <a:r>
              <a:rPr lang="en-US" sz="788" dirty="0"/>
              <a:t>Data access granted by consumer in real time</a:t>
            </a:r>
          </a:p>
          <a:p>
            <a:pPr marL="128588" indent="-128588">
              <a:buFont typeface="Wingdings" panose="05000000000000000000" pitchFamily="2" charset="2"/>
              <a:buChar char="§"/>
            </a:pPr>
            <a:endParaRPr lang="en-US" sz="788" dirty="0"/>
          </a:p>
          <a:p>
            <a:endParaRPr lang="en-US" sz="788" dirty="0"/>
          </a:p>
          <a:p>
            <a:r>
              <a:rPr lang="en-US" sz="788" i="1" dirty="0"/>
              <a:t>KYC Theme </a:t>
            </a:r>
          </a:p>
          <a:p>
            <a:r>
              <a:rPr lang="en-US" sz="788" dirty="0"/>
              <a:t>LEIA</a:t>
            </a:r>
          </a:p>
          <a:p>
            <a:r>
              <a:rPr lang="en-US" sz="788" dirty="0"/>
              <a:t>Heatwave </a:t>
            </a:r>
          </a:p>
          <a:p>
            <a:endParaRPr lang="en-US" sz="600" dirty="0"/>
          </a:p>
        </p:txBody>
      </p:sp>
      <p:sp>
        <p:nvSpPr>
          <p:cNvPr id="14" name="Rectangle 13"/>
          <p:cNvSpPr/>
          <p:nvPr/>
        </p:nvSpPr>
        <p:spPr>
          <a:xfrm>
            <a:off x="2681791" y="2510898"/>
            <a:ext cx="1647287" cy="25922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Wingdings" panose="05000000000000000000" pitchFamily="2" charset="2"/>
              <a:buChar char="§"/>
            </a:pPr>
            <a:r>
              <a:rPr lang="en-US" sz="788" dirty="0"/>
              <a:t>Poor risk profiling </a:t>
            </a:r>
          </a:p>
          <a:p>
            <a:pPr marL="128588" indent="-128588">
              <a:buFont typeface="Wingdings" panose="05000000000000000000" pitchFamily="2" charset="2"/>
              <a:buChar char="§"/>
            </a:pPr>
            <a:r>
              <a:rPr lang="en-US" sz="788" dirty="0"/>
              <a:t>Lack of integration with new modeling processes </a:t>
            </a:r>
          </a:p>
          <a:p>
            <a:pPr marL="128588" indent="-128588">
              <a:buFont typeface="Wingdings" panose="05000000000000000000" pitchFamily="2" charset="2"/>
              <a:buChar char="§"/>
            </a:pPr>
            <a:endParaRPr lang="en-US" sz="788" dirty="0"/>
          </a:p>
          <a:p>
            <a:endParaRPr lang="en-US" sz="788" dirty="0"/>
          </a:p>
          <a:p>
            <a:r>
              <a:rPr lang="en-US" sz="788" dirty="0"/>
              <a:t>Smart contract-enabled underwriting process executed by insurer to fetch customer data from third party system/oracle </a:t>
            </a:r>
          </a:p>
          <a:p>
            <a:endParaRPr lang="en-US" sz="788" dirty="0"/>
          </a:p>
          <a:p>
            <a:r>
              <a:rPr lang="en-US" sz="788" dirty="0"/>
              <a:t>Reduced identity/claims fraud thereby lowering rates and increasing coverage</a:t>
            </a:r>
          </a:p>
          <a:p>
            <a:endParaRPr lang="en-US" sz="788" dirty="0"/>
          </a:p>
          <a:p>
            <a:endParaRPr lang="en-US" sz="788" dirty="0"/>
          </a:p>
          <a:p>
            <a:r>
              <a:rPr lang="en-US" sz="788" i="1" dirty="0"/>
              <a:t>Asset Modeling Theme </a:t>
            </a:r>
          </a:p>
          <a:p>
            <a:r>
              <a:rPr lang="en-US" sz="788" dirty="0"/>
              <a:t>Project Sentinel</a:t>
            </a:r>
          </a:p>
          <a:p>
            <a:r>
              <a:rPr lang="en-US" sz="788" dirty="0"/>
              <a:t>(adaptable to insurance)</a:t>
            </a:r>
          </a:p>
          <a:p>
            <a:r>
              <a:rPr lang="en-US" sz="788" dirty="0"/>
              <a:t> </a:t>
            </a:r>
          </a:p>
        </p:txBody>
      </p:sp>
      <p:sp>
        <p:nvSpPr>
          <p:cNvPr id="15" name="Rectangle 14"/>
          <p:cNvSpPr/>
          <p:nvPr/>
        </p:nvSpPr>
        <p:spPr>
          <a:xfrm>
            <a:off x="4329078" y="2510898"/>
            <a:ext cx="1325035" cy="25922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8" dirty="0"/>
              <a:t>Poor invoicing, billing, and payment validation </a:t>
            </a:r>
          </a:p>
          <a:p>
            <a:endParaRPr lang="en-US" sz="788" dirty="0"/>
          </a:p>
          <a:p>
            <a:endParaRPr lang="en-US" sz="788" dirty="0"/>
          </a:p>
          <a:p>
            <a:endParaRPr lang="en-US" sz="788" dirty="0"/>
          </a:p>
          <a:p>
            <a:r>
              <a:rPr lang="en-US" sz="788" dirty="0"/>
              <a:t>Instant transfer of currency asset </a:t>
            </a:r>
          </a:p>
          <a:p>
            <a:endParaRPr lang="en-US" sz="788" dirty="0"/>
          </a:p>
          <a:p>
            <a:endParaRPr lang="en-US" sz="788" dirty="0"/>
          </a:p>
          <a:p>
            <a:endParaRPr lang="en-US" sz="788" dirty="0"/>
          </a:p>
          <a:p>
            <a:endParaRPr lang="en-US" sz="788" dirty="0"/>
          </a:p>
          <a:p>
            <a:r>
              <a:rPr lang="en-US" sz="788" dirty="0"/>
              <a:t>Reduce cost and increase  speed of payments </a:t>
            </a:r>
          </a:p>
          <a:p>
            <a:endParaRPr lang="en-US" sz="788" dirty="0"/>
          </a:p>
          <a:p>
            <a:endParaRPr lang="en-US" sz="788" dirty="0"/>
          </a:p>
          <a:p>
            <a:r>
              <a:rPr lang="en-US" sz="788" i="1" dirty="0"/>
              <a:t>Cash Theme </a:t>
            </a:r>
          </a:p>
          <a:p>
            <a:r>
              <a:rPr lang="en-US" sz="788" dirty="0"/>
              <a:t>Xenon </a:t>
            </a:r>
          </a:p>
          <a:p>
            <a:endParaRPr lang="en-US" sz="788" dirty="0"/>
          </a:p>
          <a:p>
            <a:endParaRPr lang="en-US" sz="788" dirty="0"/>
          </a:p>
        </p:txBody>
      </p:sp>
      <p:sp>
        <p:nvSpPr>
          <p:cNvPr id="16" name="Rectangle 15"/>
          <p:cNvSpPr/>
          <p:nvPr/>
        </p:nvSpPr>
        <p:spPr>
          <a:xfrm>
            <a:off x="5654112" y="2510898"/>
            <a:ext cx="1813602" cy="25922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8" dirty="0"/>
              <a:t>Claims processing very manual, requiring extensive central validation (subjectivity and errors)</a:t>
            </a:r>
          </a:p>
          <a:p>
            <a:r>
              <a:rPr lang="en-US" sz="788" dirty="0"/>
              <a:t> </a:t>
            </a:r>
          </a:p>
          <a:p>
            <a:endParaRPr lang="en-US" sz="600" dirty="0"/>
          </a:p>
          <a:p>
            <a:r>
              <a:rPr lang="en-US" sz="788" dirty="0"/>
              <a:t>Smart contract executes policy conditions with claim process and shares report with claims administration for final settlement</a:t>
            </a:r>
          </a:p>
          <a:p>
            <a:endParaRPr lang="en-US" sz="788" dirty="0"/>
          </a:p>
          <a:p>
            <a:endParaRPr lang="en-US" sz="788" dirty="0"/>
          </a:p>
          <a:p>
            <a:pPr marL="128588" indent="-128588">
              <a:buFont typeface="Wingdings" panose="05000000000000000000" pitchFamily="2" charset="2"/>
              <a:buChar char="§"/>
            </a:pPr>
            <a:r>
              <a:rPr lang="en-US" sz="788" dirty="0"/>
              <a:t>Reduce fraud and claims administration </a:t>
            </a:r>
          </a:p>
          <a:p>
            <a:pPr marL="128588" indent="-128588">
              <a:buFont typeface="Wingdings" panose="05000000000000000000" pitchFamily="2" charset="2"/>
              <a:buChar char="§"/>
            </a:pPr>
            <a:r>
              <a:rPr lang="en-US" sz="788" dirty="0"/>
              <a:t>Improve identification of claim events </a:t>
            </a:r>
            <a:endParaRPr lang="en-US" sz="600" dirty="0"/>
          </a:p>
          <a:p>
            <a:endParaRPr lang="en-US" sz="600" dirty="0"/>
          </a:p>
          <a:p>
            <a:r>
              <a:rPr lang="en-US" sz="788" i="1" dirty="0"/>
              <a:t>Insurance Theme </a:t>
            </a:r>
          </a:p>
          <a:p>
            <a:r>
              <a:rPr lang="en-US" sz="788" dirty="0" err="1"/>
              <a:t>Sibi</a:t>
            </a:r>
            <a:r>
              <a:rPr lang="en-US" sz="788" dirty="0"/>
              <a:t> </a:t>
            </a:r>
          </a:p>
          <a:p>
            <a:r>
              <a:rPr lang="en-US" sz="788" i="1" dirty="0"/>
              <a:t>Reference Data Theme </a:t>
            </a:r>
          </a:p>
          <a:p>
            <a:r>
              <a:rPr lang="en-US" sz="788" dirty="0"/>
              <a:t>Project Conrad and Camelot </a:t>
            </a:r>
          </a:p>
        </p:txBody>
      </p:sp>
      <p:cxnSp>
        <p:nvCxnSpPr>
          <p:cNvPr id="31" name="Straight Connector 30"/>
          <p:cNvCxnSpPr>
            <a:endCxn id="17" idx="3"/>
          </p:cNvCxnSpPr>
          <p:nvPr/>
        </p:nvCxnSpPr>
        <p:spPr>
          <a:xfrm flipV="1">
            <a:off x="929941" y="3807042"/>
            <a:ext cx="7937452" cy="21404"/>
          </a:xfrm>
          <a:prstGeom prst="line">
            <a:avLst/>
          </a:prstGeom>
          <a:ln>
            <a:solidFill>
              <a:srgbClr val="D1D3D4"/>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29941" y="4455114"/>
            <a:ext cx="7937451" cy="0"/>
          </a:xfrm>
          <a:prstGeom prst="line">
            <a:avLst/>
          </a:prstGeom>
          <a:ln>
            <a:solidFill>
              <a:srgbClr val="D1D3D4"/>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29941" y="3158970"/>
            <a:ext cx="7937451" cy="0"/>
          </a:xfrm>
          <a:prstGeom prst="line">
            <a:avLst/>
          </a:prstGeom>
          <a:ln>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81000" y="5715000"/>
            <a:ext cx="1784463" cy="207749"/>
          </a:xfrm>
          <a:prstGeom prst="rect">
            <a:avLst/>
          </a:prstGeom>
        </p:spPr>
        <p:txBody>
          <a:bodyPr wrap="none">
            <a:spAutoFit/>
          </a:bodyPr>
          <a:lstStyle/>
          <a:p>
            <a:r>
              <a:rPr lang="en-GB" sz="750" dirty="0">
                <a:solidFill>
                  <a:schemeClr val="accent1"/>
                </a:solidFill>
              </a:rPr>
              <a:t>R3 Lab </a:t>
            </a:r>
            <a:r>
              <a:rPr lang="en-GB" sz="750">
                <a:solidFill>
                  <a:schemeClr val="accent1"/>
                </a:solidFill>
              </a:rPr>
              <a:t>&amp; Research </a:t>
            </a:r>
            <a:r>
              <a:rPr lang="en-GB" sz="750" dirty="0">
                <a:solidFill>
                  <a:schemeClr val="accent1"/>
                </a:solidFill>
              </a:rPr>
              <a:t>Centre - confidential</a:t>
            </a:r>
            <a:endParaRPr lang="en-US" sz="750" dirty="0">
              <a:solidFill>
                <a:schemeClr val="accent1"/>
              </a:solidFill>
            </a:endParaRPr>
          </a:p>
        </p:txBody>
      </p:sp>
    </p:spTree>
    <p:extLst>
      <p:ext uri="{BB962C8B-B14F-4D97-AF65-F5344CB8AC3E}">
        <p14:creationId xmlns:p14="http://schemas.microsoft.com/office/powerpoint/2010/main" val="1552054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570" y="1066800"/>
            <a:ext cx="9296400" cy="281557"/>
          </a:xfrm>
        </p:spPr>
        <p:txBody>
          <a:bodyPr>
            <a:noAutofit/>
          </a:bodyPr>
          <a:lstStyle/>
          <a:p>
            <a:r>
              <a:rPr lang="en-US" sz="3000" dirty="0">
                <a:solidFill>
                  <a:schemeClr val="tx2"/>
                </a:solidFill>
              </a:rPr>
              <a:t>Illustrative Applications Leveraging DL Technology</a:t>
            </a:r>
            <a:r>
              <a:rPr lang="en-US" sz="3000" dirty="0"/>
              <a:t>.</a:t>
            </a:r>
          </a:p>
        </p:txBody>
      </p:sp>
      <p:sp>
        <p:nvSpPr>
          <p:cNvPr id="6" name="Shape 278"/>
          <p:cNvSpPr txBox="1"/>
          <p:nvPr/>
        </p:nvSpPr>
        <p:spPr>
          <a:xfrm>
            <a:off x="3483033" y="1961105"/>
            <a:ext cx="1659389" cy="253556"/>
          </a:xfrm>
          <a:prstGeom prst="rect">
            <a:avLst/>
          </a:prstGeom>
          <a:solidFill>
            <a:schemeClr val="tx2"/>
          </a:solidFill>
          <a:ln>
            <a:noFill/>
          </a:ln>
        </p:spPr>
        <p:txBody>
          <a:bodyPr lIns="68569" tIns="0" rIns="68569" bIns="0" anchor="ctr" anchorCtr="0">
            <a:noAutofit/>
          </a:bodyPr>
          <a:lstStyle/>
          <a:p>
            <a:pPr algn="ctr" defTabSz="685800">
              <a:buClr>
                <a:srgbClr val="FFFFFF"/>
              </a:buClr>
              <a:buSzPct val="25000"/>
              <a:defRPr/>
            </a:pPr>
            <a:r>
              <a:rPr lang="en-US" sz="1200" b="1" kern="0" dirty="0">
                <a:solidFill>
                  <a:srgbClr val="FFFFFF"/>
                </a:solidFill>
                <a:ea typeface="Arial"/>
                <a:cs typeface="Arial"/>
                <a:sym typeface="Arial"/>
              </a:rPr>
              <a:t>Regulators</a:t>
            </a:r>
          </a:p>
        </p:txBody>
      </p:sp>
      <p:sp>
        <p:nvSpPr>
          <p:cNvPr id="8" name="Shape 280"/>
          <p:cNvSpPr/>
          <p:nvPr/>
        </p:nvSpPr>
        <p:spPr>
          <a:xfrm>
            <a:off x="1556229" y="3517441"/>
            <a:ext cx="1659178" cy="1673138"/>
          </a:xfrm>
          <a:prstGeom prst="rect">
            <a:avLst/>
          </a:prstGeom>
          <a:solidFill>
            <a:schemeClr val="lt1"/>
          </a:solidFill>
          <a:ln w="25400" cap="flat" cmpd="sng">
            <a:solidFill>
              <a:schemeClr val="tx1"/>
            </a:solidFill>
            <a:prstDash val="solid"/>
            <a:round/>
            <a:headEnd type="none" w="med" len="med"/>
            <a:tailEnd type="none" w="med" len="med"/>
          </a:ln>
        </p:spPr>
        <p:txBody>
          <a:bodyPr lIns="68569" tIns="34275" rIns="68569" bIns="34275" anchor="t" anchorCtr="0">
            <a:noAutofit/>
          </a:bodyPr>
          <a:lstStyle/>
          <a:p>
            <a:pPr marL="214313" indent="-214313">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Cross Border Payments</a:t>
            </a:r>
          </a:p>
          <a:p>
            <a:pPr marL="214313" indent="-214313">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Anti-Money Laundering / Know Your Client</a:t>
            </a:r>
          </a:p>
          <a:p>
            <a:pPr marL="214313" indent="-214313">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Derivatives Clearing</a:t>
            </a:r>
          </a:p>
          <a:p>
            <a:pPr marL="214313" indent="-214313">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Repo Clearing </a:t>
            </a:r>
          </a:p>
          <a:p>
            <a:pPr marL="214313" indent="-214313">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Claims Processing</a:t>
            </a:r>
          </a:p>
          <a:p>
            <a:pPr marL="214313" indent="-214313">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FX Settlement</a:t>
            </a:r>
          </a:p>
          <a:p>
            <a:pPr marL="214313" indent="-214313" defTabSz="685800">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Loan Settlement</a:t>
            </a:r>
          </a:p>
          <a:p>
            <a:pPr marL="214313" indent="-214313" defTabSz="685800">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Collateral Management</a:t>
            </a:r>
          </a:p>
          <a:p>
            <a:pPr marL="214313" indent="-214313" defTabSz="685800">
              <a:spcBef>
                <a:spcPts val="300"/>
              </a:spcBef>
              <a:buClr>
                <a:srgbClr val="000000"/>
              </a:buClr>
              <a:defRPr/>
            </a:pPr>
            <a:endParaRPr sz="900" kern="0" dirty="0">
              <a:solidFill>
                <a:srgbClr val="000000"/>
              </a:solidFill>
              <a:ea typeface="Arial"/>
              <a:cs typeface="Arial"/>
              <a:sym typeface="Arial"/>
            </a:endParaRPr>
          </a:p>
        </p:txBody>
      </p:sp>
      <p:sp>
        <p:nvSpPr>
          <p:cNvPr id="9" name="Shape 281"/>
          <p:cNvSpPr/>
          <p:nvPr/>
        </p:nvSpPr>
        <p:spPr>
          <a:xfrm>
            <a:off x="5419733" y="3517440"/>
            <a:ext cx="1659389" cy="1673147"/>
          </a:xfrm>
          <a:prstGeom prst="rect">
            <a:avLst/>
          </a:prstGeom>
          <a:solidFill>
            <a:schemeClr val="lt1"/>
          </a:solidFill>
          <a:ln w="25400" cap="flat" cmpd="sng">
            <a:solidFill>
              <a:schemeClr val="tx1"/>
            </a:solidFill>
            <a:prstDash val="solid"/>
            <a:round/>
            <a:headEnd type="none" w="med" len="med"/>
            <a:tailEnd type="none" w="med" len="med"/>
          </a:ln>
        </p:spPr>
        <p:txBody>
          <a:bodyPr lIns="68569" tIns="34275" rIns="68569" bIns="34275" anchor="t" anchorCtr="0">
            <a:noAutofit/>
          </a:bodyPr>
          <a:lstStyle/>
          <a:p>
            <a:pPr marL="214313" indent="-214313" defTabSz="685800">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Client Onboarding</a:t>
            </a:r>
          </a:p>
          <a:p>
            <a:pPr marL="214313" indent="-214313" defTabSz="685800">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Intracompany Settlement</a:t>
            </a:r>
          </a:p>
          <a:p>
            <a:pPr marL="214313" indent="-214313" defTabSz="685800">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Normalize Reference Data</a:t>
            </a:r>
          </a:p>
          <a:p>
            <a:pPr marL="214313" indent="-214313" defTabSz="685800">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Timestamping</a:t>
            </a:r>
          </a:p>
          <a:p>
            <a:pPr marL="214313" indent="-214313" defTabSz="685800">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Account Portability</a:t>
            </a:r>
          </a:p>
          <a:p>
            <a:pPr marL="214313" indent="-214313" defTabSz="685800">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Broker Fraud Identification</a:t>
            </a:r>
          </a:p>
          <a:p>
            <a:pPr marL="214313" indent="-214313" defTabSz="685800">
              <a:spcBef>
                <a:spcPts val="3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Securities Agreements as Smart Contracts</a:t>
            </a:r>
          </a:p>
          <a:p>
            <a:pPr marL="214313" indent="-214313" defTabSz="685800">
              <a:spcBef>
                <a:spcPts val="300"/>
              </a:spcBef>
              <a:buClr>
                <a:srgbClr val="000000"/>
              </a:buClr>
              <a:defRPr/>
            </a:pPr>
            <a:endParaRPr sz="900" kern="0" dirty="0">
              <a:solidFill>
                <a:srgbClr val="000000"/>
              </a:solidFill>
              <a:ea typeface="Arial"/>
              <a:cs typeface="Arial"/>
              <a:sym typeface="Arial"/>
            </a:endParaRPr>
          </a:p>
        </p:txBody>
      </p:sp>
      <p:sp>
        <p:nvSpPr>
          <p:cNvPr id="10" name="Shape 282"/>
          <p:cNvSpPr/>
          <p:nvPr/>
        </p:nvSpPr>
        <p:spPr>
          <a:xfrm>
            <a:off x="7356542" y="3517440"/>
            <a:ext cx="1659178" cy="1673147"/>
          </a:xfrm>
          <a:prstGeom prst="rect">
            <a:avLst/>
          </a:prstGeom>
          <a:solidFill>
            <a:schemeClr val="lt1"/>
          </a:solidFill>
          <a:ln w="25400" cap="flat" cmpd="sng">
            <a:solidFill>
              <a:schemeClr val="tx1"/>
            </a:solidFill>
            <a:prstDash val="solid"/>
            <a:round/>
            <a:headEnd type="none" w="med" len="med"/>
            <a:tailEnd type="none" w="med" len="med"/>
          </a:ln>
        </p:spPr>
        <p:txBody>
          <a:bodyPr lIns="68569" tIns="34275" rIns="68569" bIns="34275" anchor="t" anchorCtr="0">
            <a:noAutofit/>
          </a:bodyPr>
          <a:lstStyle/>
          <a:p>
            <a:pPr marL="214313" indent="-214313" defTabSz="685800">
              <a:spcBef>
                <a:spcPts val="525"/>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Virtual Identity</a:t>
            </a:r>
          </a:p>
          <a:p>
            <a:pPr marL="214313" indent="-214313" defTabSz="685800">
              <a:spcBef>
                <a:spcPts val="525"/>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Credit Scoring</a:t>
            </a:r>
          </a:p>
          <a:p>
            <a:pPr marL="214313" indent="-214313" defTabSz="685800">
              <a:spcBef>
                <a:spcPts val="525"/>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Cross Border Remittance</a:t>
            </a:r>
          </a:p>
          <a:p>
            <a:pPr marL="214313" indent="-214313" defTabSz="685800">
              <a:spcBef>
                <a:spcPts val="525"/>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Vault/Escrow Services</a:t>
            </a:r>
          </a:p>
          <a:p>
            <a:pPr marL="214313" indent="-214313" defTabSz="685800">
              <a:spcBef>
                <a:spcPts val="525"/>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Customer Deposit Cost</a:t>
            </a:r>
          </a:p>
          <a:p>
            <a:pPr marL="214313" indent="-214313" defTabSz="685800">
              <a:spcBef>
                <a:spcPts val="525"/>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Peer-to-Peer Insurance and Lending</a:t>
            </a:r>
          </a:p>
          <a:p>
            <a:pPr marL="214313" indent="-214313" defTabSz="685800">
              <a:spcBef>
                <a:spcPts val="525"/>
              </a:spcBef>
              <a:buClr>
                <a:srgbClr val="000000"/>
              </a:buClr>
              <a:defRPr/>
            </a:pPr>
            <a:endParaRPr sz="900" kern="0" dirty="0">
              <a:solidFill>
                <a:srgbClr val="000000"/>
              </a:solidFill>
              <a:ea typeface="Arial"/>
              <a:cs typeface="Arial"/>
              <a:sym typeface="Arial"/>
            </a:endParaRPr>
          </a:p>
        </p:txBody>
      </p:sp>
      <p:pic>
        <p:nvPicPr>
          <p:cNvPr id="11" name="Shape 28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851227" y="2266920"/>
            <a:ext cx="1069183" cy="1065562"/>
          </a:xfrm>
          <a:prstGeom prst="rect">
            <a:avLst/>
          </a:prstGeom>
          <a:noFill/>
          <a:ln>
            <a:noFill/>
          </a:ln>
        </p:spPr>
      </p:pic>
      <p:pic>
        <p:nvPicPr>
          <p:cNvPr id="12" name="Shape 28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660106" y="2101880"/>
            <a:ext cx="1305242" cy="1395641"/>
          </a:xfrm>
          <a:prstGeom prst="rect">
            <a:avLst/>
          </a:prstGeom>
          <a:noFill/>
          <a:ln>
            <a:noFill/>
          </a:ln>
        </p:spPr>
      </p:pic>
      <p:pic>
        <p:nvPicPr>
          <p:cNvPr id="14" name="Shape 28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528430" y="2092151"/>
            <a:ext cx="1315400" cy="1415099"/>
          </a:xfrm>
          <a:prstGeom prst="rect">
            <a:avLst/>
          </a:prstGeom>
          <a:noFill/>
          <a:ln>
            <a:noFill/>
          </a:ln>
        </p:spPr>
      </p:pic>
      <p:pic>
        <p:nvPicPr>
          <p:cNvPr id="15" name="Shape 286"/>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676367" y="2186950"/>
            <a:ext cx="1146121" cy="1225500"/>
          </a:xfrm>
          <a:prstGeom prst="rect">
            <a:avLst/>
          </a:prstGeom>
          <a:noFill/>
          <a:ln>
            <a:noFill/>
          </a:ln>
        </p:spPr>
      </p:pic>
      <p:sp>
        <p:nvSpPr>
          <p:cNvPr id="16" name="Shape 287"/>
          <p:cNvSpPr/>
          <p:nvPr/>
        </p:nvSpPr>
        <p:spPr>
          <a:xfrm>
            <a:off x="3483033" y="3517440"/>
            <a:ext cx="1659389" cy="1673140"/>
          </a:xfrm>
          <a:prstGeom prst="rect">
            <a:avLst/>
          </a:prstGeom>
          <a:solidFill>
            <a:schemeClr val="lt1"/>
          </a:solidFill>
          <a:ln w="25400" cap="flat" cmpd="sng">
            <a:solidFill>
              <a:schemeClr val="tx1"/>
            </a:solidFill>
            <a:prstDash val="solid"/>
            <a:round/>
            <a:headEnd type="none" w="med" len="med"/>
            <a:tailEnd type="none" w="med" len="med"/>
          </a:ln>
        </p:spPr>
        <p:txBody>
          <a:bodyPr lIns="68569" tIns="34275" rIns="68569" bIns="34275" anchor="t" anchorCtr="0">
            <a:noAutofit/>
          </a:bodyPr>
          <a:lstStyle/>
          <a:p>
            <a:pPr marL="214313" indent="-214313" defTabSz="685800">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Anti-Money Laundering / Know Your Client</a:t>
            </a:r>
          </a:p>
          <a:p>
            <a:pPr marL="214313" indent="-214313" defTabSz="685800">
              <a:buClr>
                <a:srgbClr val="000000"/>
              </a:buClr>
              <a:buSzPct val="100000"/>
              <a:buFont typeface="Arial"/>
              <a:buChar char="•"/>
              <a:defRPr/>
            </a:pPr>
            <a:endParaRPr lang="en-US" sz="525" kern="0" dirty="0">
              <a:solidFill>
                <a:schemeClr val="bg2">
                  <a:lumMod val="25000"/>
                </a:schemeClr>
              </a:solidFill>
              <a:latin typeface="Arial" charset="0"/>
              <a:ea typeface="Arial" charset="0"/>
              <a:cs typeface="Arial" charset="0"/>
              <a:sym typeface="Arial"/>
            </a:endParaRPr>
          </a:p>
          <a:p>
            <a:pPr marL="214313" indent="-214313" defTabSz="685800">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Compliance Reporting</a:t>
            </a:r>
          </a:p>
          <a:p>
            <a:pPr marL="214313" indent="-214313" defTabSz="685800">
              <a:spcBef>
                <a:spcPts val="6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Risk Visualization</a:t>
            </a:r>
          </a:p>
          <a:p>
            <a:pPr marL="214313" indent="-214313" defTabSz="685800">
              <a:spcBef>
                <a:spcPts val="6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Basel III Compliance</a:t>
            </a:r>
          </a:p>
          <a:p>
            <a:pPr marL="214313" indent="-214313" defTabSz="685800">
              <a:spcBef>
                <a:spcPts val="6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Client Fund Transparency</a:t>
            </a:r>
          </a:p>
          <a:p>
            <a:pPr marL="214313" indent="-214313" defTabSz="685800">
              <a:spcBef>
                <a:spcPts val="600"/>
              </a:spcBef>
              <a:buClr>
                <a:srgbClr val="000000"/>
              </a:buClr>
              <a:buSzPct val="100000"/>
              <a:buFont typeface="Arial"/>
              <a:buChar char="•"/>
              <a:defRPr/>
            </a:pPr>
            <a:r>
              <a:rPr lang="en-US" sz="900" kern="0" dirty="0">
                <a:solidFill>
                  <a:schemeClr val="bg2">
                    <a:lumMod val="25000"/>
                  </a:schemeClr>
                </a:solidFill>
                <a:latin typeface="Arial" charset="0"/>
                <a:ea typeface="Arial" charset="0"/>
                <a:cs typeface="Arial" charset="0"/>
                <a:sym typeface="Arial"/>
              </a:rPr>
              <a:t>Trade Reporting</a:t>
            </a:r>
          </a:p>
        </p:txBody>
      </p:sp>
      <p:sp>
        <p:nvSpPr>
          <p:cNvPr id="17" name="Shape 289"/>
          <p:cNvSpPr txBox="1"/>
          <p:nvPr/>
        </p:nvSpPr>
        <p:spPr>
          <a:xfrm>
            <a:off x="1556229" y="1961105"/>
            <a:ext cx="1659178" cy="253556"/>
          </a:xfrm>
          <a:prstGeom prst="rect">
            <a:avLst/>
          </a:prstGeom>
          <a:solidFill>
            <a:schemeClr val="tx2"/>
          </a:solidFill>
          <a:ln>
            <a:noFill/>
          </a:ln>
        </p:spPr>
        <p:txBody>
          <a:bodyPr lIns="68569" tIns="0" rIns="68569" bIns="0" anchor="ctr" anchorCtr="0">
            <a:noAutofit/>
          </a:bodyPr>
          <a:lstStyle/>
          <a:p>
            <a:pPr algn="ctr" defTabSz="685800">
              <a:buClr>
                <a:srgbClr val="FFFFFF"/>
              </a:buClr>
              <a:buSzPct val="25000"/>
              <a:defRPr/>
            </a:pPr>
            <a:r>
              <a:rPr lang="en-US" sz="1200" b="1" kern="0" dirty="0">
                <a:solidFill>
                  <a:srgbClr val="FFFFFF"/>
                </a:solidFill>
                <a:ea typeface="Arial"/>
                <a:cs typeface="Arial"/>
                <a:sym typeface="Arial"/>
              </a:rPr>
              <a:t>Financial Institutions</a:t>
            </a:r>
          </a:p>
        </p:txBody>
      </p:sp>
      <p:sp>
        <p:nvSpPr>
          <p:cNvPr id="18" name="Shape 290"/>
          <p:cNvSpPr txBox="1"/>
          <p:nvPr/>
        </p:nvSpPr>
        <p:spPr>
          <a:xfrm>
            <a:off x="7356542" y="1961105"/>
            <a:ext cx="1659178" cy="253556"/>
          </a:xfrm>
          <a:prstGeom prst="rect">
            <a:avLst/>
          </a:prstGeom>
          <a:solidFill>
            <a:schemeClr val="tx2"/>
          </a:solidFill>
          <a:ln>
            <a:noFill/>
          </a:ln>
        </p:spPr>
        <p:txBody>
          <a:bodyPr lIns="68569" tIns="0" rIns="68569" bIns="0" anchor="ctr" anchorCtr="0">
            <a:noAutofit/>
          </a:bodyPr>
          <a:lstStyle/>
          <a:p>
            <a:pPr algn="ctr" defTabSz="685800">
              <a:buClr>
                <a:srgbClr val="FFFFFF"/>
              </a:buClr>
              <a:buSzPct val="25000"/>
              <a:defRPr/>
            </a:pPr>
            <a:r>
              <a:rPr lang="en-US" sz="1200" b="1" kern="0" dirty="0">
                <a:solidFill>
                  <a:srgbClr val="FFFFFF"/>
                </a:solidFill>
                <a:ea typeface="Arial"/>
                <a:cs typeface="Arial"/>
                <a:sym typeface="Arial"/>
              </a:rPr>
              <a:t>Individuals</a:t>
            </a:r>
          </a:p>
        </p:txBody>
      </p:sp>
      <p:sp>
        <p:nvSpPr>
          <p:cNvPr id="19" name="Shape 291"/>
          <p:cNvSpPr txBox="1"/>
          <p:nvPr/>
        </p:nvSpPr>
        <p:spPr>
          <a:xfrm>
            <a:off x="5419733" y="1961105"/>
            <a:ext cx="1659389" cy="253556"/>
          </a:xfrm>
          <a:prstGeom prst="rect">
            <a:avLst/>
          </a:prstGeom>
          <a:solidFill>
            <a:schemeClr val="tx2"/>
          </a:solidFill>
          <a:ln>
            <a:noFill/>
          </a:ln>
        </p:spPr>
        <p:txBody>
          <a:bodyPr lIns="68569" tIns="0" rIns="68569" bIns="0" anchor="ctr" anchorCtr="0">
            <a:noAutofit/>
          </a:bodyPr>
          <a:lstStyle/>
          <a:p>
            <a:pPr algn="ctr" defTabSz="685800">
              <a:buClr>
                <a:srgbClr val="FFFFFF"/>
              </a:buClr>
              <a:buSzPct val="25000"/>
              <a:defRPr/>
            </a:pPr>
            <a:r>
              <a:rPr lang="en-US" sz="1200" b="1" kern="0" dirty="0">
                <a:solidFill>
                  <a:srgbClr val="FFFFFF"/>
                </a:solidFill>
                <a:ea typeface="Arial"/>
                <a:cs typeface="Arial"/>
                <a:sym typeface="Arial"/>
              </a:rPr>
              <a:t>Operations</a:t>
            </a:r>
          </a:p>
        </p:txBody>
      </p:sp>
      <p:sp>
        <p:nvSpPr>
          <p:cNvPr id="20" name="Subtitle 5"/>
          <p:cNvSpPr>
            <a:spLocks noGrp="1"/>
          </p:cNvSpPr>
          <p:nvPr>
            <p:ph type="subTitle" idx="13"/>
          </p:nvPr>
        </p:nvSpPr>
        <p:spPr>
          <a:xfrm>
            <a:off x="216503" y="1589468"/>
            <a:ext cx="8717603" cy="300082"/>
          </a:xfrm>
        </p:spPr>
        <p:txBody>
          <a:bodyPr/>
          <a:lstStyle/>
          <a:p>
            <a:r>
              <a:rPr lang="en-US" dirty="0"/>
              <a:t>Distributed ledger technology has a multitude of potential applications</a:t>
            </a:r>
          </a:p>
        </p:txBody>
      </p:sp>
      <p:sp>
        <p:nvSpPr>
          <p:cNvPr id="3" name="Isosceles Triangle 2"/>
          <p:cNvSpPr/>
          <p:nvPr/>
        </p:nvSpPr>
        <p:spPr>
          <a:xfrm rot="16200000">
            <a:off x="478062" y="4116930"/>
            <a:ext cx="1665995" cy="481302"/>
          </a:xfrm>
          <a:prstGeom prst="triangle">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16503" y="3675409"/>
            <a:ext cx="1015083" cy="1223412"/>
          </a:xfrm>
          <a:prstGeom prst="rect">
            <a:avLst/>
          </a:prstGeom>
          <a:noFill/>
        </p:spPr>
        <p:txBody>
          <a:bodyPr wrap="square" rtlCol="0">
            <a:spAutoFit/>
          </a:bodyPr>
          <a:lstStyle/>
          <a:p>
            <a:pPr algn="ctr"/>
            <a:r>
              <a:rPr lang="en-US" sz="1050" b="1" dirty="0">
                <a:solidFill>
                  <a:srgbClr val="FF0000"/>
                </a:solidFill>
              </a:rPr>
              <a:t>Four of the high-potential FI use cases could alone generate $60-80bn in cost savings</a:t>
            </a:r>
          </a:p>
        </p:txBody>
      </p:sp>
      <p:sp>
        <p:nvSpPr>
          <p:cNvPr id="25" name="TextBox 24"/>
          <p:cNvSpPr txBox="1"/>
          <p:nvPr/>
        </p:nvSpPr>
        <p:spPr>
          <a:xfrm>
            <a:off x="61777" y="5830474"/>
            <a:ext cx="3110147" cy="196208"/>
          </a:xfrm>
          <a:prstGeom prst="rect">
            <a:avLst/>
          </a:prstGeom>
          <a:noFill/>
        </p:spPr>
        <p:txBody>
          <a:bodyPr wrap="none" rtlCol="0">
            <a:spAutoFit/>
          </a:bodyPr>
          <a:lstStyle/>
          <a:p>
            <a:pPr defTabSz="685800">
              <a:defRPr/>
            </a:pPr>
            <a:r>
              <a:rPr lang="en-US" sz="675" kern="0" dirty="0">
                <a:solidFill>
                  <a:sysClr val="windowText" lastClr="000000"/>
                </a:solidFill>
              </a:rPr>
              <a:t>Source: McKinsey 2016 Findings From Research Into Distributed Ledger  Technology</a:t>
            </a:r>
          </a:p>
        </p:txBody>
      </p:sp>
      <p:sp>
        <p:nvSpPr>
          <p:cNvPr id="28" name="Footer Placeholder 3"/>
          <p:cNvSpPr>
            <a:spLocks noGrp="1"/>
          </p:cNvSpPr>
          <p:nvPr>
            <p:ph type="ftr" sz="quarter" idx="11"/>
          </p:nvPr>
        </p:nvSpPr>
        <p:spPr>
          <a:xfrm>
            <a:off x="1118808" y="5648419"/>
            <a:ext cx="2002952" cy="115416"/>
          </a:xfrm>
        </p:spPr>
        <p:txBody>
          <a:bodyPr/>
          <a:lstStyle/>
          <a:p>
            <a:r>
              <a:rPr lang="en-GB" dirty="0"/>
              <a:t>R3 Lab and Research Centre - Confidential.</a:t>
            </a:r>
          </a:p>
        </p:txBody>
      </p:sp>
    </p:spTree>
    <p:extLst>
      <p:ext uri="{BB962C8B-B14F-4D97-AF65-F5344CB8AC3E}">
        <p14:creationId xmlns:p14="http://schemas.microsoft.com/office/powerpoint/2010/main" val="920811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Box 122"/>
          <p:cNvSpPr txBox="1"/>
          <p:nvPr/>
        </p:nvSpPr>
        <p:spPr>
          <a:xfrm>
            <a:off x="2289517" y="3800251"/>
            <a:ext cx="812881" cy="577338"/>
          </a:xfrm>
          <a:prstGeom prst="rect">
            <a:avLst/>
          </a:prstGeom>
          <a:solidFill>
            <a:schemeClr val="bg1">
              <a:lumMod val="95000"/>
            </a:schemeClr>
          </a:solidFill>
        </p:spPr>
        <p:txBody>
          <a:bodyPr wrap="square" rtlCol="0">
            <a:spAutoFit/>
          </a:bodyPr>
          <a:lstStyle/>
          <a:p>
            <a:pPr algn="ctr" defTabSz="685800">
              <a:defRPr/>
            </a:pPr>
            <a:r>
              <a:rPr lang="en-US" sz="788" b="1" kern="0" dirty="0">
                <a:solidFill>
                  <a:sysClr val="windowText" lastClr="000000"/>
                </a:solidFill>
              </a:rPr>
              <a:t>Non-R3 projects with members expected</a:t>
            </a:r>
          </a:p>
        </p:txBody>
      </p:sp>
      <p:sp>
        <p:nvSpPr>
          <p:cNvPr id="125" name="TextBox 124"/>
          <p:cNvSpPr txBox="1"/>
          <p:nvPr/>
        </p:nvSpPr>
        <p:spPr>
          <a:xfrm>
            <a:off x="156039" y="3901500"/>
            <a:ext cx="812881" cy="698589"/>
          </a:xfrm>
          <a:prstGeom prst="rect">
            <a:avLst/>
          </a:prstGeom>
          <a:solidFill>
            <a:schemeClr val="bg1">
              <a:lumMod val="95000"/>
            </a:schemeClr>
          </a:solidFill>
        </p:spPr>
        <p:txBody>
          <a:bodyPr wrap="square" rtlCol="0">
            <a:spAutoFit/>
          </a:bodyPr>
          <a:lstStyle/>
          <a:p>
            <a:pPr algn="ctr" defTabSz="685800">
              <a:defRPr/>
            </a:pPr>
            <a:r>
              <a:rPr lang="en-US" sz="788" b="1" kern="0" dirty="0">
                <a:solidFill>
                  <a:sysClr val="windowText" lastClr="000000"/>
                </a:solidFill>
              </a:rPr>
              <a:t>Separate Member Use Cases shows additional learning</a:t>
            </a:r>
          </a:p>
        </p:txBody>
      </p:sp>
      <p:sp>
        <p:nvSpPr>
          <p:cNvPr id="2" name="Title 1"/>
          <p:cNvSpPr>
            <a:spLocks noGrp="1"/>
          </p:cNvSpPr>
          <p:nvPr>
            <p:ph type="title"/>
          </p:nvPr>
        </p:nvSpPr>
        <p:spPr>
          <a:xfrm>
            <a:off x="448670" y="778927"/>
            <a:ext cx="7886700" cy="281557"/>
          </a:xfrm>
        </p:spPr>
        <p:txBody>
          <a:bodyPr>
            <a:noAutofit/>
          </a:bodyPr>
          <a:lstStyle/>
          <a:p>
            <a:r>
              <a:rPr lang="en-US" sz="3000" dirty="0">
                <a:solidFill>
                  <a:schemeClr val="tx2"/>
                </a:solidFill>
              </a:rPr>
              <a:t>R3’s Vision and Path</a:t>
            </a:r>
            <a:r>
              <a:rPr lang="en-US" sz="3000" dirty="0"/>
              <a:t>.</a:t>
            </a:r>
            <a:endParaRPr lang="en-US" sz="3000" dirty="0">
              <a:solidFill>
                <a:schemeClr val="tx2"/>
              </a:solidFill>
            </a:endParaRPr>
          </a:p>
        </p:txBody>
      </p:sp>
      <p:sp>
        <p:nvSpPr>
          <p:cNvPr id="7" name="Slide Number Placeholder 6"/>
          <p:cNvSpPr>
            <a:spLocks noGrp="1"/>
          </p:cNvSpPr>
          <p:nvPr>
            <p:ph type="sldNum" sz="quarter" idx="4"/>
          </p:nvPr>
        </p:nvSpPr>
        <p:spPr/>
        <p:txBody>
          <a:bodyPr/>
          <a:lstStyle/>
          <a:p>
            <a:r>
              <a:rPr lang="en-GB"/>
              <a:t>p</a:t>
            </a:r>
            <a:fld id="{A8B2F76E-E94F-1B47-ACE1-BFCD783CD915}" type="slidenum">
              <a:rPr lang="en-GB" smtClean="0"/>
              <a:pPr/>
              <a:t>23</a:t>
            </a:fld>
            <a:r>
              <a:rPr lang="en-GB"/>
              <a:t>.</a:t>
            </a:r>
            <a:endParaRPr lang="en-GB" dirty="0"/>
          </a:p>
        </p:txBody>
      </p:sp>
      <p:sp>
        <p:nvSpPr>
          <p:cNvPr id="77" name="Rectangle 76"/>
          <p:cNvSpPr/>
          <p:nvPr/>
        </p:nvSpPr>
        <p:spPr>
          <a:xfrm>
            <a:off x="6079767" y="2349966"/>
            <a:ext cx="2857466" cy="329422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78" name="Title 1"/>
          <p:cNvSpPr txBox="1">
            <a:spLocks/>
          </p:cNvSpPr>
          <p:nvPr/>
        </p:nvSpPr>
        <p:spPr>
          <a:xfrm>
            <a:off x="175566" y="1642639"/>
            <a:ext cx="8889992" cy="366620"/>
          </a:xfrm>
          <a:prstGeom prst="rect">
            <a:avLst/>
          </a:prstGeom>
        </p:spPr>
        <p:txBody>
          <a:bodyPr vert="horz" lIns="68580" tIns="34290" rIns="68580" bIns="34290" rtlCol="0" anchor="t" anchorCtr="0">
            <a:noAutofit/>
          </a:bodyPr>
          <a:lstStyle>
            <a:lvl1pPr algn="l" defTabSz="457200" rtl="0" eaLnBrk="1" latinLnBrk="0" hangingPunct="1">
              <a:spcBef>
                <a:spcPct val="0"/>
              </a:spcBef>
              <a:buNone/>
              <a:defRPr sz="3600" b="1" kern="1200">
                <a:solidFill>
                  <a:schemeClr val="tx1"/>
                </a:solidFill>
                <a:latin typeface="Arial"/>
                <a:ea typeface="+mj-ea"/>
                <a:cs typeface="Arial"/>
              </a:defRPr>
            </a:lvl1pPr>
          </a:lstStyle>
          <a:p>
            <a:pPr defTabSz="342900">
              <a:defRPr/>
            </a:pPr>
            <a:r>
              <a:rPr lang="en-US" sz="1500" i="1" dirty="0">
                <a:solidFill>
                  <a:schemeClr val="bg1">
                    <a:lumMod val="65000"/>
                  </a:schemeClr>
                </a:solidFill>
              </a:rPr>
              <a:t>     Global presence       Cross-industry use cases       Proven Collaboration       200+ Members </a:t>
            </a:r>
          </a:p>
        </p:txBody>
      </p:sp>
      <p:grpSp>
        <p:nvGrpSpPr>
          <p:cNvPr id="79" name="Group 78"/>
          <p:cNvGrpSpPr/>
          <p:nvPr/>
        </p:nvGrpSpPr>
        <p:grpSpPr>
          <a:xfrm>
            <a:off x="303891" y="1852915"/>
            <a:ext cx="8633342" cy="497051"/>
            <a:chOff x="3339601" y="1585239"/>
            <a:chExt cx="641680" cy="750645"/>
          </a:xfrm>
          <a:solidFill>
            <a:srgbClr val="939598"/>
          </a:solidFill>
        </p:grpSpPr>
        <p:sp>
          <p:nvSpPr>
            <p:cNvPr id="80" name="Right Arrow 79"/>
            <p:cNvSpPr/>
            <p:nvPr/>
          </p:nvSpPr>
          <p:spPr>
            <a:xfrm>
              <a:off x="3339601" y="1585239"/>
              <a:ext cx="641680" cy="750645"/>
            </a:xfrm>
            <a:prstGeom prst="rightArrow">
              <a:avLst>
                <a:gd name="adj1" fmla="val 60000"/>
                <a:gd name="adj2" fmla="val 50000"/>
              </a:avLst>
            </a:prstGeom>
            <a:grpFill/>
            <a:ln>
              <a:noFill/>
            </a:ln>
            <a:effectLst/>
          </p:spPr>
        </p:sp>
        <p:sp>
          <p:nvSpPr>
            <p:cNvPr id="81" name="Right Arrow 4"/>
            <p:cNvSpPr txBox="1"/>
            <p:nvPr/>
          </p:nvSpPr>
          <p:spPr>
            <a:xfrm>
              <a:off x="3339601" y="1735368"/>
              <a:ext cx="449176" cy="450387"/>
            </a:xfrm>
            <a:prstGeom prst="rect">
              <a:avLst/>
            </a:prstGeom>
            <a:grpFill/>
            <a:ln>
              <a:noFill/>
            </a:ln>
            <a:effectLst/>
          </p:spPr>
          <p:txBody>
            <a:bodyPr spcFirstLastPara="0" vert="horz" wrap="square" lIns="0" tIns="0" rIns="0" bIns="0" numCol="1" spcCol="1270" anchor="ctr" anchorCtr="0">
              <a:noAutofit/>
            </a:bodyPr>
            <a:lstStyle/>
            <a:p>
              <a:pPr algn="ctr" defTabSz="866775">
                <a:lnSpc>
                  <a:spcPct val="90000"/>
                </a:lnSpc>
                <a:spcBef>
                  <a:spcPct val="0"/>
                </a:spcBef>
                <a:spcAft>
                  <a:spcPct val="35000"/>
                </a:spcAft>
                <a:defRPr/>
              </a:pPr>
              <a:endParaRPr lang="en-US" sz="1950" kern="0" dirty="0">
                <a:solidFill>
                  <a:prstClr val="white"/>
                </a:solidFill>
                <a:latin typeface="Arial" panose="020B0604020202020204" pitchFamily="34" charset="0"/>
                <a:cs typeface="Arial" panose="020B0604020202020204" pitchFamily="34" charset="0"/>
              </a:endParaRPr>
            </a:p>
          </p:txBody>
        </p:sp>
      </p:grpSp>
      <p:grpSp>
        <p:nvGrpSpPr>
          <p:cNvPr id="82" name="Group 81"/>
          <p:cNvGrpSpPr/>
          <p:nvPr/>
        </p:nvGrpSpPr>
        <p:grpSpPr>
          <a:xfrm>
            <a:off x="247616" y="1990587"/>
            <a:ext cx="8535363" cy="230341"/>
            <a:chOff x="-39771" y="1334321"/>
            <a:chExt cx="7201400" cy="1252482"/>
          </a:xfrm>
          <a:noFill/>
        </p:grpSpPr>
        <p:sp>
          <p:nvSpPr>
            <p:cNvPr id="83" name="Rounded Rectangle 82"/>
            <p:cNvSpPr/>
            <p:nvPr/>
          </p:nvSpPr>
          <p:spPr>
            <a:xfrm>
              <a:off x="7709" y="1334321"/>
              <a:ext cx="2298693" cy="1252482"/>
            </a:xfrm>
            <a:prstGeom prst="roundRect">
              <a:avLst>
                <a:gd name="adj" fmla="val 10000"/>
              </a:avLst>
            </a:prstGeom>
            <a:grpFill/>
            <a:ln w="2540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84" name="Rounded Rectangle 4"/>
            <p:cNvSpPr txBox="1"/>
            <p:nvPr/>
          </p:nvSpPr>
          <p:spPr>
            <a:xfrm>
              <a:off x="-39771" y="1371004"/>
              <a:ext cx="2225325" cy="117911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defRPr/>
              </a:pPr>
              <a:r>
                <a:rPr lang="en-US" sz="900" b="1" dirty="0">
                  <a:solidFill>
                    <a:sysClr val="window" lastClr="FFFFFF"/>
                  </a:solidFill>
                  <a:latin typeface="Arial" panose="020B0604020202020204" pitchFamily="34" charset="0"/>
                  <a:cs typeface="Arial" panose="020B0604020202020204" pitchFamily="34" charset="0"/>
                </a:rPr>
                <a:t>LRC Community &amp; Project Collaboration</a:t>
              </a:r>
            </a:p>
          </p:txBody>
        </p:sp>
        <p:sp>
          <p:nvSpPr>
            <p:cNvPr id="85" name="Rounded Rectangle 4"/>
            <p:cNvSpPr txBox="1"/>
            <p:nvPr/>
          </p:nvSpPr>
          <p:spPr>
            <a:xfrm>
              <a:off x="2494601" y="1371004"/>
              <a:ext cx="2225325" cy="117911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defRPr/>
              </a:pPr>
              <a:r>
                <a:rPr lang="en-US" sz="900" b="1" dirty="0">
                  <a:solidFill>
                    <a:sysClr val="window" lastClr="FFFFFF"/>
                  </a:solidFill>
                  <a:latin typeface="Arial" panose="020B0604020202020204" pitchFamily="34" charset="0"/>
                  <a:cs typeface="Arial" panose="020B0604020202020204" pitchFamily="34" charset="0"/>
                </a:rPr>
                <a:t>Path Towards Production</a:t>
              </a:r>
            </a:p>
          </p:txBody>
        </p:sp>
        <p:sp>
          <p:nvSpPr>
            <p:cNvPr id="86" name="Rounded Rectangle 4"/>
            <p:cNvSpPr txBox="1"/>
            <p:nvPr/>
          </p:nvSpPr>
          <p:spPr>
            <a:xfrm>
              <a:off x="4936304" y="1371004"/>
              <a:ext cx="2225325" cy="117911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defRPr/>
              </a:pPr>
              <a:r>
                <a:rPr lang="en-US" sz="900" b="1" dirty="0">
                  <a:solidFill>
                    <a:sysClr val="window" lastClr="FFFFFF"/>
                  </a:solidFill>
                  <a:latin typeface="Arial" panose="020B0604020202020204" pitchFamily="34" charset="0"/>
                  <a:cs typeface="Arial" panose="020B0604020202020204" pitchFamily="34" charset="0"/>
                </a:rPr>
                <a:t>R3 Expansion Strategy</a:t>
              </a:r>
            </a:p>
          </p:txBody>
        </p:sp>
      </p:grpSp>
      <p:sp>
        <p:nvSpPr>
          <p:cNvPr id="87" name="Rounded Rectangle 86"/>
          <p:cNvSpPr/>
          <p:nvPr/>
        </p:nvSpPr>
        <p:spPr>
          <a:xfrm>
            <a:off x="5993023" y="1996824"/>
            <a:ext cx="2830265" cy="230341"/>
          </a:xfrm>
          <a:prstGeom prst="roundRect">
            <a:avLst>
              <a:gd name="adj" fmla="val 10000"/>
            </a:avLst>
          </a:prstGeom>
          <a:noFill/>
          <a:ln w="2540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88" name="Right Arrow 87"/>
          <p:cNvSpPr/>
          <p:nvPr/>
        </p:nvSpPr>
        <p:spPr>
          <a:xfrm>
            <a:off x="2766508" y="1984355"/>
            <a:ext cx="678555" cy="1874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cxnSp>
        <p:nvCxnSpPr>
          <p:cNvPr id="89" name="Straight Connector 88"/>
          <p:cNvCxnSpPr/>
          <p:nvPr/>
        </p:nvCxnSpPr>
        <p:spPr>
          <a:xfrm>
            <a:off x="3105785" y="2250555"/>
            <a:ext cx="0" cy="3334410"/>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007408" y="2250555"/>
            <a:ext cx="0" cy="3334410"/>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rot="5400000">
            <a:off x="5800648" y="3304443"/>
            <a:ext cx="897646" cy="230832"/>
          </a:xfrm>
          <a:prstGeom prst="rect">
            <a:avLst/>
          </a:prstGeom>
          <a:noFill/>
        </p:spPr>
        <p:txBody>
          <a:bodyPr wrap="square" rtlCol="0">
            <a:spAutoFit/>
          </a:bodyPr>
          <a:lstStyle/>
          <a:p>
            <a:pPr algn="ctr" defTabSz="685800">
              <a:defRPr/>
            </a:pPr>
            <a:r>
              <a:rPr lang="en-US" sz="900" b="1" i="1" kern="0" dirty="0">
                <a:solidFill>
                  <a:sysClr val="windowText" lastClr="000000"/>
                </a:solidFill>
              </a:rPr>
              <a:t>Technology</a:t>
            </a:r>
          </a:p>
        </p:txBody>
      </p:sp>
      <p:sp>
        <p:nvSpPr>
          <p:cNvPr id="92" name="Oval 91"/>
          <p:cNvSpPr/>
          <p:nvPr/>
        </p:nvSpPr>
        <p:spPr>
          <a:xfrm>
            <a:off x="7046415" y="1681002"/>
            <a:ext cx="225755" cy="225755"/>
          </a:xfrm>
          <a:prstGeom prst="ellipse">
            <a:avLst/>
          </a:prstGeom>
          <a:solidFill>
            <a:schemeClr val="tx2"/>
          </a:solidFill>
          <a:ln w="19050">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defTabSz="685800">
              <a:defRPr/>
            </a:pPr>
            <a:endParaRPr lang="en-US" sz="1350" kern="0">
              <a:solidFill>
                <a:sysClr val="windowText" lastClr="000000"/>
              </a:solidFill>
            </a:endParaRPr>
          </a:p>
        </p:txBody>
      </p:sp>
      <p:sp>
        <p:nvSpPr>
          <p:cNvPr id="96" name="Right Arrow 95"/>
          <p:cNvSpPr/>
          <p:nvPr/>
        </p:nvSpPr>
        <p:spPr>
          <a:xfrm>
            <a:off x="5711087" y="1984355"/>
            <a:ext cx="678555" cy="1874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cxnSp>
        <p:nvCxnSpPr>
          <p:cNvPr id="97" name="Straight Arrow Connector 96"/>
          <p:cNvCxnSpPr/>
          <p:nvPr/>
        </p:nvCxnSpPr>
        <p:spPr>
          <a:xfrm flipV="1">
            <a:off x="6361166" y="2874778"/>
            <a:ext cx="0" cy="10605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6361165" y="3931387"/>
            <a:ext cx="733307" cy="733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6361455" y="3931388"/>
            <a:ext cx="135778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422003" y="3926924"/>
            <a:ext cx="897646" cy="230832"/>
          </a:xfrm>
          <a:prstGeom prst="rect">
            <a:avLst/>
          </a:prstGeom>
          <a:noFill/>
        </p:spPr>
        <p:txBody>
          <a:bodyPr wrap="square" rtlCol="0">
            <a:spAutoFit/>
          </a:bodyPr>
          <a:lstStyle/>
          <a:p>
            <a:pPr algn="ctr" defTabSz="685800">
              <a:defRPr/>
            </a:pPr>
            <a:r>
              <a:rPr lang="en-US" sz="900" b="1" i="1" kern="0" dirty="0">
                <a:solidFill>
                  <a:sysClr val="windowText" lastClr="000000"/>
                </a:solidFill>
              </a:rPr>
              <a:t>Industry</a:t>
            </a:r>
          </a:p>
        </p:txBody>
      </p:sp>
      <p:sp>
        <p:nvSpPr>
          <p:cNvPr id="101" name="TextBox 100"/>
          <p:cNvSpPr txBox="1"/>
          <p:nvPr/>
        </p:nvSpPr>
        <p:spPr>
          <a:xfrm rot="2700000">
            <a:off x="6108149" y="4192943"/>
            <a:ext cx="897646" cy="230832"/>
          </a:xfrm>
          <a:prstGeom prst="rect">
            <a:avLst/>
          </a:prstGeom>
          <a:noFill/>
        </p:spPr>
        <p:txBody>
          <a:bodyPr wrap="square" rtlCol="0">
            <a:spAutoFit/>
          </a:bodyPr>
          <a:lstStyle/>
          <a:p>
            <a:pPr algn="ctr" defTabSz="685800">
              <a:defRPr/>
            </a:pPr>
            <a:r>
              <a:rPr lang="en-US" sz="900" b="1" i="1" kern="0" dirty="0">
                <a:solidFill>
                  <a:sysClr val="windowText" lastClr="000000"/>
                </a:solidFill>
              </a:rPr>
              <a:t>Services</a:t>
            </a:r>
          </a:p>
        </p:txBody>
      </p:sp>
      <p:sp>
        <p:nvSpPr>
          <p:cNvPr id="102" name="Oval 101"/>
          <p:cNvSpPr/>
          <p:nvPr/>
        </p:nvSpPr>
        <p:spPr>
          <a:xfrm>
            <a:off x="7966940" y="3114250"/>
            <a:ext cx="225755" cy="225755"/>
          </a:xfrm>
          <a:prstGeom prst="ellipse">
            <a:avLst/>
          </a:prstGeom>
          <a:solidFill>
            <a:schemeClr val="tx2">
              <a:lumMod val="60000"/>
              <a:lumOff val="40000"/>
            </a:schemeClr>
          </a:solidFill>
          <a:ln w="19050">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defTabSz="685800">
              <a:defRPr/>
            </a:pPr>
            <a:endParaRPr lang="en-US" sz="1350" kern="0">
              <a:solidFill>
                <a:sysClr val="windowText" lastClr="000000"/>
              </a:solidFill>
            </a:endParaRPr>
          </a:p>
        </p:txBody>
      </p:sp>
      <p:cxnSp>
        <p:nvCxnSpPr>
          <p:cNvPr id="103" name="Straight Connector 102"/>
          <p:cNvCxnSpPr>
            <a:stCxn id="102" idx="4"/>
          </p:cNvCxnSpPr>
          <p:nvPr/>
        </p:nvCxnSpPr>
        <p:spPr>
          <a:xfrm>
            <a:off x="8079818" y="3340005"/>
            <a:ext cx="0" cy="1201427"/>
          </a:xfrm>
          <a:prstGeom prst="line">
            <a:avLst/>
          </a:prstGeom>
          <a:ln w="28575">
            <a:solidFill>
              <a:schemeClr val="tx2">
                <a:lumMod val="60000"/>
                <a:lumOff val="4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3508870" y="2214533"/>
            <a:ext cx="2095454" cy="1650452"/>
          </a:xfrm>
          <a:prstGeom prst="rect">
            <a:avLst/>
          </a:prstGeom>
        </p:spPr>
        <p:txBody>
          <a:bodyPr wrap="square">
            <a:spAutoFit/>
          </a:bodyPr>
          <a:lstStyle/>
          <a:p>
            <a:pPr marL="214313" indent="-214313" defTabSz="685800">
              <a:lnSpc>
                <a:spcPct val="150000"/>
              </a:lnSpc>
              <a:buFont typeface="Arial" panose="020B0604020202020204" pitchFamily="34" charset="0"/>
              <a:buChar char="•"/>
              <a:defRPr/>
            </a:pPr>
            <a:r>
              <a:rPr lang="en-US" sz="1350" b="1" strike="sngStrike" kern="0" dirty="0"/>
              <a:t>Proof of Concepts</a:t>
            </a:r>
          </a:p>
          <a:p>
            <a:pPr marL="214313" indent="-214313" defTabSz="685800">
              <a:lnSpc>
                <a:spcPct val="150000"/>
              </a:lnSpc>
              <a:buFont typeface="Arial" panose="020B0604020202020204" pitchFamily="34" charset="0"/>
              <a:buChar char="•"/>
              <a:defRPr/>
            </a:pPr>
            <a:r>
              <a:rPr lang="en-US" sz="1350" b="1" kern="0" dirty="0"/>
              <a:t>Prototypes</a:t>
            </a:r>
          </a:p>
          <a:p>
            <a:pPr marL="214313" indent="-214313" defTabSz="685800">
              <a:lnSpc>
                <a:spcPct val="150000"/>
              </a:lnSpc>
              <a:buFont typeface="Arial" panose="020B0604020202020204" pitchFamily="34" charset="0"/>
              <a:buChar char="•"/>
              <a:defRPr/>
            </a:pPr>
            <a:r>
              <a:rPr lang="en-US" sz="1350" b="1" kern="0" dirty="0"/>
              <a:t>Pilot</a:t>
            </a:r>
          </a:p>
          <a:p>
            <a:pPr marL="214313" indent="-214313" defTabSz="685800">
              <a:lnSpc>
                <a:spcPct val="150000"/>
              </a:lnSpc>
              <a:buFont typeface="Arial" panose="020B0604020202020204" pitchFamily="34" charset="0"/>
              <a:buChar char="•"/>
              <a:defRPr/>
            </a:pPr>
            <a:r>
              <a:rPr lang="en-US" sz="1350" b="1" kern="0" dirty="0"/>
              <a:t>Permission</a:t>
            </a:r>
          </a:p>
          <a:p>
            <a:pPr marL="214313" indent="-214313" defTabSz="685800">
              <a:lnSpc>
                <a:spcPct val="150000"/>
              </a:lnSpc>
              <a:buFont typeface="Arial" panose="020B0604020202020204" pitchFamily="34" charset="0"/>
              <a:buChar char="•"/>
              <a:defRPr/>
            </a:pPr>
            <a:r>
              <a:rPr lang="en-US" sz="1350" b="1" kern="0" dirty="0"/>
              <a:t>Production</a:t>
            </a:r>
          </a:p>
        </p:txBody>
      </p:sp>
      <p:sp>
        <p:nvSpPr>
          <p:cNvPr id="105" name="Rectangle 104"/>
          <p:cNvSpPr/>
          <p:nvPr/>
        </p:nvSpPr>
        <p:spPr>
          <a:xfrm>
            <a:off x="3401332" y="3172098"/>
            <a:ext cx="2251592" cy="350874"/>
          </a:xfrm>
          <a:prstGeom prst="rect">
            <a:avLst/>
          </a:prstGeom>
          <a:noFill/>
          <a:ln w="50800">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b="1" kern="0" dirty="0">
              <a:solidFill>
                <a:schemeClr val="accent1"/>
              </a:solidFill>
            </a:endParaRPr>
          </a:p>
        </p:txBody>
      </p:sp>
      <p:cxnSp>
        <p:nvCxnSpPr>
          <p:cNvPr id="106" name="Straight Arrow Connector 105"/>
          <p:cNvCxnSpPr/>
          <p:nvPr/>
        </p:nvCxnSpPr>
        <p:spPr>
          <a:xfrm>
            <a:off x="3508870" y="2733748"/>
            <a:ext cx="187289" cy="0"/>
          </a:xfrm>
          <a:prstGeom prst="straightConnector1">
            <a:avLst/>
          </a:prstGeom>
          <a:ln w="539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6394882" y="2839402"/>
            <a:ext cx="646331" cy="646331"/>
          </a:xfrm>
          <a:prstGeom prst="rect">
            <a:avLst/>
          </a:prstGeom>
        </p:spPr>
        <p:txBody>
          <a:bodyPr wrap="none">
            <a:spAutoFit/>
          </a:bodyPr>
          <a:lstStyle/>
          <a:p>
            <a:pPr defTabSz="685800">
              <a:defRPr/>
            </a:pPr>
            <a:r>
              <a:rPr lang="en-US" sz="900" b="1" kern="0" dirty="0"/>
              <a:t>- DLT</a:t>
            </a:r>
            <a:br>
              <a:rPr lang="en-US" sz="900" b="1" kern="0" dirty="0"/>
            </a:br>
            <a:r>
              <a:rPr lang="en-US" sz="900" b="1" kern="0" dirty="0"/>
              <a:t>- AI</a:t>
            </a:r>
            <a:br>
              <a:rPr lang="en-US" sz="900" b="1" kern="0" dirty="0"/>
            </a:br>
            <a:r>
              <a:rPr lang="en-US" sz="900" b="1" kern="0" dirty="0"/>
              <a:t>- Cloud</a:t>
            </a:r>
            <a:br>
              <a:rPr lang="en-US" sz="900" b="1" kern="0" dirty="0"/>
            </a:br>
            <a:r>
              <a:rPr lang="en-US" sz="900" b="1" kern="0" dirty="0"/>
              <a:t>- Big Data</a:t>
            </a:r>
          </a:p>
        </p:txBody>
      </p:sp>
      <p:sp>
        <p:nvSpPr>
          <p:cNvPr id="108" name="Rectangle 107"/>
          <p:cNvSpPr/>
          <p:nvPr/>
        </p:nvSpPr>
        <p:spPr>
          <a:xfrm>
            <a:off x="7216840" y="3245435"/>
            <a:ext cx="769763" cy="646331"/>
          </a:xfrm>
          <a:prstGeom prst="rect">
            <a:avLst/>
          </a:prstGeom>
        </p:spPr>
        <p:txBody>
          <a:bodyPr wrap="none">
            <a:spAutoFit/>
          </a:bodyPr>
          <a:lstStyle/>
          <a:p>
            <a:pPr defTabSz="685800">
              <a:defRPr/>
            </a:pPr>
            <a:r>
              <a:rPr lang="en-US" sz="900" b="1" kern="0" dirty="0"/>
              <a:t>- FI</a:t>
            </a:r>
            <a:br>
              <a:rPr lang="en-US" sz="900" b="1" kern="0" dirty="0"/>
            </a:br>
            <a:r>
              <a:rPr lang="en-US" sz="900" b="1" kern="0" dirty="0"/>
              <a:t>- Insurance</a:t>
            </a:r>
            <a:br>
              <a:rPr lang="en-US" sz="900" b="1" kern="0" dirty="0"/>
            </a:br>
            <a:r>
              <a:rPr lang="en-US" sz="900" b="1" kern="0" dirty="0"/>
              <a:t>- Healthcare</a:t>
            </a:r>
            <a:br>
              <a:rPr lang="en-US" sz="900" b="1" kern="0" dirty="0"/>
            </a:br>
            <a:r>
              <a:rPr lang="en-US" sz="900" b="1" kern="0" dirty="0"/>
              <a:t>- Auto</a:t>
            </a:r>
          </a:p>
        </p:txBody>
      </p:sp>
      <p:sp>
        <p:nvSpPr>
          <p:cNvPr id="109" name="Rectangle 108"/>
          <p:cNvSpPr/>
          <p:nvPr/>
        </p:nvSpPr>
        <p:spPr>
          <a:xfrm>
            <a:off x="7105356" y="4364296"/>
            <a:ext cx="915635" cy="784830"/>
          </a:xfrm>
          <a:prstGeom prst="rect">
            <a:avLst/>
          </a:prstGeom>
        </p:spPr>
        <p:txBody>
          <a:bodyPr wrap="none">
            <a:spAutoFit/>
          </a:bodyPr>
          <a:lstStyle/>
          <a:p>
            <a:pPr defTabSz="685800">
              <a:defRPr/>
            </a:pPr>
            <a:r>
              <a:rPr lang="en-US" sz="900" b="1" kern="0" dirty="0"/>
              <a:t>- Research</a:t>
            </a:r>
            <a:br>
              <a:rPr lang="en-US" sz="900" b="1" kern="0" dirty="0"/>
            </a:br>
            <a:r>
              <a:rPr lang="en-US" sz="900" b="1" kern="0" dirty="0"/>
              <a:t>- Infrastructure</a:t>
            </a:r>
            <a:br>
              <a:rPr lang="en-US" sz="900" b="1" kern="0" dirty="0"/>
            </a:br>
            <a:r>
              <a:rPr lang="en-US" sz="900" b="1" kern="0" dirty="0"/>
              <a:t>- Whitepapers</a:t>
            </a:r>
            <a:br>
              <a:rPr lang="en-US" sz="900" b="1" kern="0" dirty="0"/>
            </a:br>
            <a:r>
              <a:rPr lang="en-US" sz="900" b="1" kern="0" dirty="0"/>
              <a:t>- Education</a:t>
            </a:r>
            <a:br>
              <a:rPr lang="en-US" sz="900" b="1" kern="0" dirty="0"/>
            </a:br>
            <a:r>
              <a:rPr lang="en-US" sz="900" b="1" kern="0" dirty="0"/>
              <a:t>- …</a:t>
            </a:r>
          </a:p>
        </p:txBody>
      </p:sp>
      <p:cxnSp>
        <p:nvCxnSpPr>
          <p:cNvPr id="110" name="Straight Connector 109"/>
          <p:cNvCxnSpPr/>
          <p:nvPr/>
        </p:nvCxnSpPr>
        <p:spPr>
          <a:xfrm>
            <a:off x="3333368" y="3958234"/>
            <a:ext cx="2446457"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565966" y="4891801"/>
            <a:ext cx="2181002" cy="738664"/>
          </a:xfrm>
          <a:prstGeom prst="rect">
            <a:avLst/>
          </a:prstGeom>
          <a:noFill/>
          <a:ln>
            <a:solidFill>
              <a:schemeClr val="tx1"/>
            </a:solidFill>
          </a:ln>
        </p:spPr>
        <p:txBody>
          <a:bodyPr wrap="square">
            <a:spAutoFit/>
          </a:bodyPr>
          <a:lstStyle/>
          <a:p>
            <a:pPr marL="214313" indent="-214313" defTabSz="685800">
              <a:buFont typeface="Wingdings" panose="05000000000000000000" pitchFamily="2" charset="2"/>
              <a:buChar char="ü"/>
              <a:defRPr/>
            </a:pPr>
            <a:r>
              <a:rPr lang="en-US" sz="1050" kern="0" dirty="0"/>
              <a:t>Reusable Components</a:t>
            </a:r>
          </a:p>
          <a:p>
            <a:pPr marL="214313" indent="-214313" defTabSz="685800">
              <a:buFont typeface="Wingdings" panose="05000000000000000000" pitchFamily="2" charset="2"/>
              <a:buChar char="ü"/>
              <a:defRPr/>
            </a:pPr>
            <a:r>
              <a:rPr lang="en-US" sz="1050" kern="0" dirty="0"/>
              <a:t>Repeatable Projects to other Regions and industries </a:t>
            </a:r>
          </a:p>
          <a:p>
            <a:pPr marL="214313" indent="-214313" defTabSz="685800">
              <a:buFont typeface="Wingdings" panose="05000000000000000000" pitchFamily="2" charset="2"/>
              <a:buChar char="ü"/>
              <a:defRPr/>
            </a:pPr>
            <a:r>
              <a:rPr lang="en-US" sz="1050" kern="0" dirty="0"/>
              <a:t>Shared Lessons / Reviews</a:t>
            </a:r>
          </a:p>
        </p:txBody>
      </p:sp>
      <p:sp>
        <p:nvSpPr>
          <p:cNvPr id="112" name="Oval 111"/>
          <p:cNvSpPr/>
          <p:nvPr/>
        </p:nvSpPr>
        <p:spPr>
          <a:xfrm>
            <a:off x="303890" y="2323306"/>
            <a:ext cx="1546728" cy="15467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chemeClr val="tx1"/>
              </a:solidFill>
            </a:endParaRPr>
          </a:p>
        </p:txBody>
      </p:sp>
      <p:sp>
        <p:nvSpPr>
          <p:cNvPr id="113" name="Oval 112"/>
          <p:cNvSpPr/>
          <p:nvPr/>
        </p:nvSpPr>
        <p:spPr>
          <a:xfrm>
            <a:off x="1149612" y="2323306"/>
            <a:ext cx="1546728" cy="15467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a:solidFill>
                <a:sysClr val="windowText" lastClr="000000"/>
              </a:solidFill>
            </a:endParaRPr>
          </a:p>
        </p:txBody>
      </p:sp>
      <p:sp>
        <p:nvSpPr>
          <p:cNvPr id="114" name="Oval 113"/>
          <p:cNvSpPr/>
          <p:nvPr/>
        </p:nvSpPr>
        <p:spPr>
          <a:xfrm>
            <a:off x="751366" y="3075985"/>
            <a:ext cx="1546728" cy="15467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a:solidFill>
                <a:sysClr val="windowText" lastClr="000000"/>
              </a:solidFill>
            </a:endParaRPr>
          </a:p>
        </p:txBody>
      </p:sp>
      <p:sp>
        <p:nvSpPr>
          <p:cNvPr id="120" name="TextBox 119"/>
          <p:cNvSpPr txBox="1"/>
          <p:nvPr/>
        </p:nvSpPr>
        <p:spPr>
          <a:xfrm>
            <a:off x="576575" y="2361830"/>
            <a:ext cx="897646" cy="230832"/>
          </a:xfrm>
          <a:prstGeom prst="rect">
            <a:avLst/>
          </a:prstGeom>
          <a:noFill/>
        </p:spPr>
        <p:txBody>
          <a:bodyPr wrap="square" rtlCol="0">
            <a:spAutoFit/>
          </a:bodyPr>
          <a:lstStyle/>
          <a:p>
            <a:pPr algn="ctr" defTabSz="685800">
              <a:defRPr/>
            </a:pPr>
            <a:r>
              <a:rPr lang="en-US" sz="900" b="1" i="1" kern="0" dirty="0">
                <a:solidFill>
                  <a:sysClr val="windowText" lastClr="000000"/>
                </a:solidFill>
              </a:rPr>
              <a:t>Projects</a:t>
            </a:r>
          </a:p>
        </p:txBody>
      </p:sp>
      <p:sp>
        <p:nvSpPr>
          <p:cNvPr id="121" name="TextBox 120"/>
          <p:cNvSpPr txBox="1"/>
          <p:nvPr/>
        </p:nvSpPr>
        <p:spPr>
          <a:xfrm>
            <a:off x="1482003" y="2361830"/>
            <a:ext cx="897646" cy="230832"/>
          </a:xfrm>
          <a:prstGeom prst="rect">
            <a:avLst/>
          </a:prstGeom>
          <a:noFill/>
        </p:spPr>
        <p:txBody>
          <a:bodyPr wrap="square" rtlCol="0">
            <a:spAutoFit/>
          </a:bodyPr>
          <a:lstStyle/>
          <a:p>
            <a:pPr algn="ctr" defTabSz="685800">
              <a:defRPr/>
            </a:pPr>
            <a:r>
              <a:rPr lang="en-US" sz="900" b="1" i="1" kern="0" dirty="0">
                <a:solidFill>
                  <a:sysClr val="windowText" lastClr="000000"/>
                </a:solidFill>
              </a:rPr>
              <a:t>Vendors</a:t>
            </a:r>
          </a:p>
        </p:txBody>
      </p:sp>
      <p:sp>
        <p:nvSpPr>
          <p:cNvPr id="122" name="TextBox 121"/>
          <p:cNvSpPr txBox="1"/>
          <p:nvPr/>
        </p:nvSpPr>
        <p:spPr>
          <a:xfrm>
            <a:off x="1033179" y="4362160"/>
            <a:ext cx="897646" cy="230832"/>
          </a:xfrm>
          <a:prstGeom prst="rect">
            <a:avLst/>
          </a:prstGeom>
          <a:noFill/>
        </p:spPr>
        <p:txBody>
          <a:bodyPr wrap="square" rtlCol="0">
            <a:spAutoFit/>
          </a:bodyPr>
          <a:lstStyle/>
          <a:p>
            <a:pPr algn="ctr" defTabSz="685800">
              <a:defRPr/>
            </a:pPr>
            <a:r>
              <a:rPr lang="en-US" sz="900" b="1" i="1" kern="0" dirty="0">
                <a:solidFill>
                  <a:sysClr val="windowText" lastClr="000000"/>
                </a:solidFill>
              </a:rPr>
              <a:t>Members</a:t>
            </a:r>
          </a:p>
        </p:txBody>
      </p:sp>
      <p:cxnSp>
        <p:nvCxnSpPr>
          <p:cNvPr id="124" name="Straight Arrow Connector 123"/>
          <p:cNvCxnSpPr>
            <a:stCxn id="123" idx="0"/>
          </p:cNvCxnSpPr>
          <p:nvPr/>
        </p:nvCxnSpPr>
        <p:spPr>
          <a:xfrm flipH="1" flipV="1">
            <a:off x="2100220" y="3649738"/>
            <a:ext cx="595738" cy="15051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25" idx="0"/>
          </p:cNvCxnSpPr>
          <p:nvPr/>
        </p:nvCxnSpPr>
        <p:spPr>
          <a:xfrm flipV="1">
            <a:off x="562480" y="3630241"/>
            <a:ext cx="569521" cy="27125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endCxn id="118" idx="4"/>
          </p:cNvCxnSpPr>
          <p:nvPr/>
        </p:nvCxnSpPr>
        <p:spPr>
          <a:xfrm flipH="1" flipV="1">
            <a:off x="1495411" y="3649737"/>
            <a:ext cx="1073606" cy="1264688"/>
          </a:xfrm>
          <a:prstGeom prst="straightConnector1">
            <a:avLst/>
          </a:prstGeom>
          <a:ln w="31750">
            <a:solidFill>
              <a:srgbClr val="F79679"/>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3283439" y="4185084"/>
            <a:ext cx="2548755" cy="819455"/>
          </a:xfrm>
          <a:prstGeom prst="rect">
            <a:avLst/>
          </a:prstGeom>
        </p:spPr>
        <p:txBody>
          <a:bodyPr wrap="square">
            <a:spAutoFit/>
          </a:bodyPr>
          <a:lstStyle/>
          <a:p>
            <a:pPr marL="214313" indent="-214313" defTabSz="685800">
              <a:lnSpc>
                <a:spcPct val="150000"/>
              </a:lnSpc>
              <a:buFont typeface="Arial" panose="020B0604020202020204" pitchFamily="34" charset="0"/>
              <a:buChar char="•"/>
              <a:defRPr/>
            </a:pPr>
            <a:r>
              <a:rPr lang="en-US" sz="1050" b="1" kern="0" dirty="0"/>
              <a:t>2,500+ contacts</a:t>
            </a:r>
          </a:p>
          <a:p>
            <a:pPr marL="214313" indent="-214313" defTabSz="685800">
              <a:lnSpc>
                <a:spcPct val="150000"/>
              </a:lnSpc>
              <a:buFont typeface="Arial" panose="020B0604020202020204" pitchFamily="34" charset="0"/>
              <a:buChar char="•"/>
              <a:defRPr/>
            </a:pPr>
            <a:r>
              <a:rPr lang="en-US" sz="1050" b="1" kern="0" dirty="0"/>
              <a:t>Growing Dev Community</a:t>
            </a:r>
          </a:p>
          <a:p>
            <a:pPr marL="214313" indent="-214313" defTabSz="685800">
              <a:lnSpc>
                <a:spcPct val="150000"/>
              </a:lnSpc>
              <a:buFont typeface="Arial" panose="020B0604020202020204" pitchFamily="34" charset="0"/>
              <a:buChar char="•"/>
              <a:defRPr/>
            </a:pPr>
            <a:r>
              <a:rPr lang="en-US" sz="1050" b="1" kern="0" dirty="0"/>
              <a:t>Focus on Enterprise Integration</a:t>
            </a:r>
          </a:p>
        </p:txBody>
      </p:sp>
      <p:sp>
        <p:nvSpPr>
          <p:cNvPr id="129" name="Oval 128"/>
          <p:cNvSpPr/>
          <p:nvPr/>
        </p:nvSpPr>
        <p:spPr>
          <a:xfrm>
            <a:off x="1282296" y="3946221"/>
            <a:ext cx="444533" cy="404120"/>
          </a:xfrm>
          <a:prstGeom prst="ellipse">
            <a:avLst/>
          </a:prstGeom>
          <a:solidFill>
            <a:schemeClr val="tx2">
              <a:lumMod val="60000"/>
              <a:lumOff val="40000"/>
            </a:schemeClr>
          </a:solidFill>
          <a:ln w="19050">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0" rIns="0" rtlCol="0" anchor="ctr"/>
          <a:lstStyle/>
          <a:p>
            <a:pPr algn="ctr" defTabSz="685800">
              <a:defRPr/>
            </a:pPr>
            <a:r>
              <a:rPr lang="en-US" sz="1350" b="1" kern="0" dirty="0">
                <a:solidFill>
                  <a:schemeClr val="bg1"/>
                </a:solidFill>
              </a:rPr>
              <a:t>80+</a:t>
            </a:r>
          </a:p>
        </p:txBody>
      </p:sp>
      <p:sp>
        <p:nvSpPr>
          <p:cNvPr id="130" name="Oval 129"/>
          <p:cNvSpPr/>
          <p:nvPr/>
        </p:nvSpPr>
        <p:spPr>
          <a:xfrm>
            <a:off x="1970260" y="2589932"/>
            <a:ext cx="567681" cy="567681"/>
          </a:xfrm>
          <a:prstGeom prst="ellipse">
            <a:avLst/>
          </a:prstGeom>
          <a:solidFill>
            <a:schemeClr val="tx2">
              <a:lumMod val="60000"/>
              <a:lumOff val="40000"/>
            </a:schemeClr>
          </a:solidFill>
          <a:ln w="19050">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0" rIns="0" rtlCol="0" anchor="ctr"/>
          <a:lstStyle/>
          <a:p>
            <a:pPr algn="ctr" defTabSz="685800">
              <a:defRPr/>
            </a:pPr>
            <a:r>
              <a:rPr lang="en-US" sz="1350" b="1" kern="0" dirty="0">
                <a:solidFill>
                  <a:schemeClr val="bg1"/>
                </a:solidFill>
              </a:rPr>
              <a:t>200+</a:t>
            </a:r>
          </a:p>
        </p:txBody>
      </p:sp>
      <p:sp>
        <p:nvSpPr>
          <p:cNvPr id="131" name="Oval 130"/>
          <p:cNvSpPr/>
          <p:nvPr/>
        </p:nvSpPr>
        <p:spPr>
          <a:xfrm>
            <a:off x="511519" y="2776313"/>
            <a:ext cx="443137" cy="337938"/>
          </a:xfrm>
          <a:prstGeom prst="ellipse">
            <a:avLst/>
          </a:prstGeom>
          <a:solidFill>
            <a:schemeClr val="tx2">
              <a:lumMod val="60000"/>
              <a:lumOff val="40000"/>
            </a:schemeClr>
          </a:solidFill>
          <a:ln w="19050">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0" rIns="0" rtlCol="0" anchor="ctr"/>
          <a:lstStyle/>
          <a:p>
            <a:pPr algn="ctr" defTabSz="685800">
              <a:defRPr/>
            </a:pPr>
            <a:r>
              <a:rPr lang="en-US" sz="1050" b="1" kern="0">
                <a:solidFill>
                  <a:schemeClr val="bg1"/>
                </a:solidFill>
              </a:rPr>
              <a:t>100+</a:t>
            </a:r>
            <a:endParaRPr lang="en-US" sz="1050" b="1" kern="0" dirty="0">
              <a:solidFill>
                <a:schemeClr val="bg1"/>
              </a:solidFill>
            </a:endParaRPr>
          </a:p>
        </p:txBody>
      </p:sp>
      <p:grpSp>
        <p:nvGrpSpPr>
          <p:cNvPr id="115" name="Group 114"/>
          <p:cNvGrpSpPr/>
          <p:nvPr/>
        </p:nvGrpSpPr>
        <p:grpSpPr>
          <a:xfrm>
            <a:off x="975924" y="2834934"/>
            <a:ext cx="1051937" cy="1002445"/>
            <a:chOff x="1381134" y="3391797"/>
            <a:chExt cx="1402583" cy="1256512"/>
          </a:xfrm>
        </p:grpSpPr>
        <p:sp>
          <p:nvSpPr>
            <p:cNvPr id="116" name="TextBox 115"/>
            <p:cNvSpPr txBox="1"/>
            <p:nvPr/>
          </p:nvSpPr>
          <p:spPr>
            <a:xfrm>
              <a:off x="1389528" y="3530909"/>
              <a:ext cx="1394189" cy="1117400"/>
            </a:xfrm>
            <a:prstGeom prst="rect">
              <a:avLst/>
            </a:prstGeom>
            <a:noFill/>
          </p:spPr>
          <p:txBody>
            <a:bodyPr wrap="square" rtlCol="0">
              <a:prstTxWarp prst="textArchUp">
                <a:avLst/>
              </a:prstTxWarp>
              <a:spAutoFit/>
            </a:bodyPr>
            <a:lstStyle/>
            <a:p>
              <a:pPr algn="ctr" defTabSz="685800">
                <a:defRPr/>
              </a:pPr>
              <a:r>
                <a:rPr lang="en-US" sz="525" b="1" kern="0" dirty="0"/>
                <a:t>CENTER OF GRAVITY</a:t>
              </a:r>
            </a:p>
          </p:txBody>
        </p:sp>
        <p:sp>
          <p:nvSpPr>
            <p:cNvPr id="117" name="TextBox 116"/>
            <p:cNvSpPr txBox="1"/>
            <p:nvPr/>
          </p:nvSpPr>
          <p:spPr>
            <a:xfrm>
              <a:off x="1381134" y="3391797"/>
              <a:ext cx="1394189" cy="1179900"/>
            </a:xfrm>
            <a:prstGeom prst="rect">
              <a:avLst/>
            </a:prstGeom>
            <a:noFill/>
          </p:spPr>
          <p:txBody>
            <a:bodyPr wrap="square" rtlCol="0">
              <a:prstTxWarp prst="textArchDown">
                <a:avLst>
                  <a:gd name="adj" fmla="val 523994"/>
                </a:avLst>
              </a:prstTxWarp>
              <a:spAutoFit/>
            </a:bodyPr>
            <a:lstStyle/>
            <a:p>
              <a:pPr algn="ctr" defTabSz="685800">
                <a:defRPr/>
              </a:pPr>
              <a:r>
                <a:rPr lang="en-US" sz="525" b="1" kern="0" dirty="0"/>
                <a:t>IN FINANCIAL SERVICES</a:t>
              </a:r>
            </a:p>
            <a:p>
              <a:pPr algn="ctr" defTabSz="685800">
                <a:defRPr/>
              </a:pPr>
              <a:r>
                <a:rPr lang="en-US" sz="525" b="1" kern="0" dirty="0"/>
                <a:t>BLOCKCHAIN INNOVATION</a:t>
              </a:r>
            </a:p>
          </p:txBody>
        </p:sp>
        <p:sp>
          <p:nvSpPr>
            <p:cNvPr id="118" name="Rectangle 3"/>
            <p:cNvSpPr>
              <a:spLocks noChangeAspect="1" noChangeArrowheads="1"/>
            </p:cNvSpPr>
            <p:nvPr/>
          </p:nvSpPr>
          <p:spPr bwMode="auto">
            <a:xfrm>
              <a:off x="1680074" y="3689402"/>
              <a:ext cx="787417" cy="723708"/>
            </a:xfrm>
            <a:prstGeom prst="ellipse">
              <a:avLst/>
            </a:prstGeom>
            <a:solidFill>
              <a:schemeClr val="tx2">
                <a:lumMod val="60000"/>
                <a:lumOff val="40000"/>
              </a:schemeClr>
            </a:solidFill>
            <a:ln>
              <a:noFill/>
            </a:ln>
            <a:effectLst/>
          </p:spPr>
          <p:txBody>
            <a:bodyPr vert="horz" lIns="0" tIns="0" rIns="0" bIns="0" rtlCol="0" anchor="ctr" anchorCtr="0">
              <a:noAutofit/>
            </a:bodyPr>
            <a:lstStyle/>
            <a:p>
              <a:pPr algn="ctr" defTabSz="685800">
                <a:defRPr/>
              </a:pPr>
              <a:endParaRPr lang="en-US" sz="525" b="1" kern="0" dirty="0">
                <a:solidFill>
                  <a:schemeClr val="bg1"/>
                </a:solidFill>
                <a:latin typeface="Arial"/>
                <a:cs typeface="Arial"/>
              </a:endParaRPr>
            </a:p>
            <a:p>
              <a:pPr algn="ctr" defTabSz="685800">
                <a:defRPr/>
              </a:pPr>
              <a:endParaRPr lang="en-US" sz="525" b="1" kern="0" dirty="0">
                <a:solidFill>
                  <a:schemeClr val="bg1"/>
                </a:solidFill>
                <a:latin typeface="Arial"/>
                <a:cs typeface="Arial"/>
              </a:endParaRPr>
            </a:p>
            <a:p>
              <a:pPr algn="ctr" defTabSz="685800">
                <a:defRPr/>
              </a:pPr>
              <a:endParaRPr lang="en-US" sz="1050" b="1" kern="0" dirty="0">
                <a:solidFill>
                  <a:schemeClr val="bg1"/>
                </a:solidFill>
                <a:latin typeface="+mj-lt"/>
                <a:cs typeface="Arial"/>
              </a:endParaRPr>
            </a:p>
          </p:txBody>
        </p:sp>
      </p:grpSp>
      <p:pic>
        <p:nvPicPr>
          <p:cNvPr id="67" name="Picture 6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66089" y="3249984"/>
            <a:ext cx="328044" cy="249917"/>
          </a:xfrm>
          <a:prstGeom prst="rect">
            <a:avLst/>
          </a:prstGeom>
        </p:spPr>
      </p:pic>
      <p:sp>
        <p:nvSpPr>
          <p:cNvPr id="71" name="Oval 70"/>
          <p:cNvSpPr/>
          <p:nvPr/>
        </p:nvSpPr>
        <p:spPr>
          <a:xfrm>
            <a:off x="4767637" y="1681002"/>
            <a:ext cx="225755" cy="225755"/>
          </a:xfrm>
          <a:prstGeom prst="ellipse">
            <a:avLst/>
          </a:prstGeom>
          <a:solidFill>
            <a:schemeClr val="tx2">
              <a:lumMod val="60000"/>
              <a:lumOff val="40000"/>
            </a:schemeClr>
          </a:solidFill>
          <a:ln w="19050">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defTabSz="685800">
              <a:defRPr/>
            </a:pPr>
            <a:r>
              <a:rPr lang="en-US" sz="1350" kern="0" dirty="0">
                <a:solidFill>
                  <a:schemeClr val="bg1"/>
                </a:solidFill>
                <a:sym typeface="Wingdings" panose="05000000000000000000" pitchFamily="2" charset="2"/>
              </a:rPr>
              <a:t></a:t>
            </a:r>
            <a:endParaRPr lang="en-US" sz="1350" kern="0" dirty="0">
              <a:solidFill>
                <a:schemeClr val="bg1"/>
              </a:solidFill>
            </a:endParaRPr>
          </a:p>
        </p:txBody>
      </p:sp>
      <p:sp>
        <p:nvSpPr>
          <p:cNvPr id="72" name="Oval 71"/>
          <p:cNvSpPr/>
          <p:nvPr/>
        </p:nvSpPr>
        <p:spPr>
          <a:xfrm>
            <a:off x="2087724" y="1681002"/>
            <a:ext cx="225755" cy="225755"/>
          </a:xfrm>
          <a:prstGeom prst="ellipse">
            <a:avLst/>
          </a:prstGeom>
          <a:solidFill>
            <a:schemeClr val="tx2">
              <a:lumMod val="60000"/>
              <a:lumOff val="40000"/>
            </a:schemeClr>
          </a:solidFill>
          <a:ln w="19050">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defTabSz="685800">
              <a:defRPr/>
            </a:pPr>
            <a:r>
              <a:rPr lang="en-US" sz="1350" kern="0" dirty="0">
                <a:solidFill>
                  <a:schemeClr val="bg1"/>
                </a:solidFill>
                <a:sym typeface="Wingdings" panose="05000000000000000000" pitchFamily="2" charset="2"/>
              </a:rPr>
              <a:t></a:t>
            </a:r>
            <a:endParaRPr lang="en-US" sz="1350" kern="0" dirty="0">
              <a:solidFill>
                <a:schemeClr val="bg1"/>
              </a:solidFill>
            </a:endParaRPr>
          </a:p>
        </p:txBody>
      </p:sp>
      <p:sp>
        <p:nvSpPr>
          <p:cNvPr id="75" name="Oval 74"/>
          <p:cNvSpPr/>
          <p:nvPr/>
        </p:nvSpPr>
        <p:spPr>
          <a:xfrm>
            <a:off x="251520" y="1681002"/>
            <a:ext cx="225755" cy="225755"/>
          </a:xfrm>
          <a:prstGeom prst="ellipse">
            <a:avLst/>
          </a:prstGeom>
          <a:solidFill>
            <a:schemeClr val="tx2">
              <a:lumMod val="60000"/>
              <a:lumOff val="40000"/>
            </a:schemeClr>
          </a:solidFill>
          <a:ln w="19050">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defTabSz="685800">
              <a:defRPr/>
            </a:pPr>
            <a:r>
              <a:rPr lang="en-US" sz="1350" kern="0" dirty="0">
                <a:solidFill>
                  <a:schemeClr val="bg1"/>
                </a:solidFill>
                <a:sym typeface="Wingdings" panose="05000000000000000000" pitchFamily="2" charset="2"/>
              </a:rPr>
              <a:t></a:t>
            </a:r>
            <a:endParaRPr lang="en-US" sz="1350" kern="0" dirty="0">
              <a:solidFill>
                <a:schemeClr val="bg1"/>
              </a:solidFill>
            </a:endParaRPr>
          </a:p>
        </p:txBody>
      </p:sp>
      <p:sp>
        <p:nvSpPr>
          <p:cNvPr id="61" name="Footer Placeholder 4"/>
          <p:cNvSpPr>
            <a:spLocks noGrp="1"/>
          </p:cNvSpPr>
          <p:nvPr>
            <p:ph type="ftr" sz="quarter" idx="4294967295"/>
          </p:nvPr>
        </p:nvSpPr>
        <p:spPr>
          <a:xfrm>
            <a:off x="511519" y="5864777"/>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432023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31" y="1314575"/>
            <a:ext cx="7886700" cy="281557"/>
          </a:xfrm>
        </p:spPr>
        <p:txBody>
          <a:bodyPr>
            <a:noAutofit/>
          </a:bodyPr>
          <a:lstStyle/>
          <a:p>
            <a:r>
              <a:rPr lang="en-US" sz="3000" dirty="0">
                <a:solidFill>
                  <a:schemeClr val="tx2"/>
                </a:solidFill>
              </a:rPr>
              <a:t>R3 Vision</a:t>
            </a:r>
            <a:r>
              <a:rPr lang="en-US" sz="3000" dirty="0"/>
              <a:t>.</a:t>
            </a:r>
            <a:endParaRPr lang="en-US" sz="3000" dirty="0">
              <a:solidFill>
                <a:schemeClr val="tx2"/>
              </a:solidFill>
            </a:endParaRPr>
          </a:p>
        </p:txBody>
      </p:sp>
      <p:sp>
        <p:nvSpPr>
          <p:cNvPr id="44" name="Content Placeholder 2"/>
          <p:cNvSpPr>
            <a:spLocks noGrp="1"/>
          </p:cNvSpPr>
          <p:nvPr>
            <p:ph idx="1"/>
          </p:nvPr>
        </p:nvSpPr>
        <p:spPr>
          <a:xfrm>
            <a:off x="899592" y="2510898"/>
            <a:ext cx="7722858" cy="1715576"/>
          </a:xfrm>
        </p:spPr>
        <p:txBody>
          <a:bodyPr>
            <a:normAutofit fontScale="92500"/>
          </a:bodyPr>
          <a:lstStyle/>
          <a:p>
            <a:pPr marL="0" indent="0">
              <a:lnSpc>
                <a:spcPct val="100000"/>
              </a:lnSpc>
              <a:buNone/>
            </a:pPr>
            <a:r>
              <a:rPr lang="en-US" sz="3000" dirty="0"/>
              <a:t>We will revolutionize outdated infrastructures to create shared truths that enable anyone to contract seamlessly and without error for any purpose.</a:t>
            </a:r>
            <a:endParaRPr lang="en-US" sz="1350" dirty="0"/>
          </a:p>
          <a:p>
            <a:pPr algn="just"/>
            <a:endParaRPr lang="en-US" dirty="0">
              <a:solidFill>
                <a:schemeClr val="tx1"/>
              </a:solidFill>
            </a:endParaRPr>
          </a:p>
        </p:txBody>
      </p:sp>
      <p:sp>
        <p:nvSpPr>
          <p:cNvPr id="4" name="Rectangle 3"/>
          <p:cNvSpPr/>
          <p:nvPr/>
        </p:nvSpPr>
        <p:spPr>
          <a:xfrm>
            <a:off x="381000" y="5715000"/>
            <a:ext cx="1784463" cy="207749"/>
          </a:xfrm>
          <a:prstGeom prst="rect">
            <a:avLst/>
          </a:prstGeom>
        </p:spPr>
        <p:txBody>
          <a:bodyPr wrap="none">
            <a:spAutoFit/>
          </a:bodyPr>
          <a:lstStyle/>
          <a:p>
            <a:r>
              <a:rPr lang="en-GB" sz="750" dirty="0">
                <a:solidFill>
                  <a:schemeClr val="accent1"/>
                </a:solidFill>
              </a:rPr>
              <a:t>R3 Lab </a:t>
            </a:r>
            <a:r>
              <a:rPr lang="en-GB" sz="750">
                <a:solidFill>
                  <a:schemeClr val="accent1"/>
                </a:solidFill>
              </a:rPr>
              <a:t>&amp; Research </a:t>
            </a:r>
            <a:r>
              <a:rPr lang="en-GB" sz="750" dirty="0">
                <a:solidFill>
                  <a:schemeClr val="accent1"/>
                </a:solidFill>
              </a:rPr>
              <a:t>Centre - confidential</a:t>
            </a:r>
            <a:endParaRPr lang="en-US" sz="750" dirty="0">
              <a:solidFill>
                <a:schemeClr val="accent1"/>
              </a:solidFill>
            </a:endParaRPr>
          </a:p>
        </p:txBody>
      </p:sp>
    </p:spTree>
    <p:extLst>
      <p:ext uri="{BB962C8B-B14F-4D97-AF65-F5344CB8AC3E}">
        <p14:creationId xmlns:p14="http://schemas.microsoft.com/office/powerpoint/2010/main" val="37993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blinds(horizontal)">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7930" y="3255041"/>
            <a:ext cx="8267822" cy="1297791"/>
          </a:xfrm>
        </p:spPr>
        <p:txBody>
          <a:bodyPr/>
          <a:lstStyle/>
          <a:p>
            <a:r>
              <a:rPr lang="en-US"/>
              <a:t>Appendix</a:t>
            </a:r>
            <a:br>
              <a:rPr lang="en-US"/>
            </a:br>
            <a:endParaRPr lang="en-US"/>
          </a:p>
        </p:txBody>
      </p:sp>
    </p:spTree>
    <p:extLst>
      <p:ext uri="{BB962C8B-B14F-4D97-AF65-F5344CB8AC3E}">
        <p14:creationId xmlns:p14="http://schemas.microsoft.com/office/powerpoint/2010/main" val="897433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829" y="777371"/>
            <a:ext cx="7886700" cy="281557"/>
          </a:xfrm>
        </p:spPr>
        <p:txBody>
          <a:bodyPr>
            <a:noAutofit/>
          </a:bodyPr>
          <a:lstStyle/>
          <a:p>
            <a:r>
              <a:rPr lang="en-US" sz="3500" dirty="0">
                <a:solidFill>
                  <a:schemeClr val="tx2"/>
                </a:solidFill>
              </a:rPr>
              <a:t>How DLT Can Improve Processes</a:t>
            </a:r>
            <a:r>
              <a:rPr lang="en-US" sz="3500" dirty="0">
                <a:solidFill>
                  <a:schemeClr val="tx1"/>
                </a:solidFill>
              </a:rPr>
              <a:t>.</a:t>
            </a:r>
            <a:r>
              <a:rPr lang="en-US" sz="3500" dirty="0">
                <a:solidFill>
                  <a:schemeClr val="tx2"/>
                </a:solidFill>
              </a:rPr>
              <a:t> </a:t>
            </a:r>
          </a:p>
        </p:txBody>
      </p:sp>
      <p:sp>
        <p:nvSpPr>
          <p:cNvPr id="7" name="Slide Number Placeholder 6"/>
          <p:cNvSpPr>
            <a:spLocks noGrp="1"/>
          </p:cNvSpPr>
          <p:nvPr>
            <p:ph type="sldNum" sz="quarter" idx="4"/>
          </p:nvPr>
        </p:nvSpPr>
        <p:spPr/>
        <p:txBody>
          <a:bodyPr/>
          <a:lstStyle/>
          <a:p>
            <a:r>
              <a:rPr lang="en-GB"/>
              <a:t>p</a:t>
            </a:r>
            <a:fld id="{A8B2F76E-E94F-1B47-ACE1-BFCD783CD915}" type="slidenum">
              <a:rPr lang="en-GB" smtClean="0"/>
              <a:pPr/>
              <a:t>26</a:t>
            </a:fld>
            <a:r>
              <a:rPr lang="en-GB"/>
              <a:t>.</a:t>
            </a:r>
            <a:endParaRPr lang="en-GB" dirty="0"/>
          </a:p>
        </p:txBody>
      </p:sp>
      <p:sp>
        <p:nvSpPr>
          <p:cNvPr id="6" name="Freeform 5"/>
          <p:cNvSpPr/>
          <p:nvPr/>
        </p:nvSpPr>
        <p:spPr>
          <a:xfrm>
            <a:off x="225736" y="1930181"/>
            <a:ext cx="1699970" cy="1633727"/>
          </a:xfrm>
          <a:custGeom>
            <a:avLst/>
            <a:gdLst>
              <a:gd name="connsiteX0" fmla="*/ 0 w 2266626"/>
              <a:gd name="connsiteY0" fmla="*/ 186949 h 1869493"/>
              <a:gd name="connsiteX1" fmla="*/ 186949 w 2266626"/>
              <a:gd name="connsiteY1" fmla="*/ 0 h 1869493"/>
              <a:gd name="connsiteX2" fmla="*/ 2079677 w 2266626"/>
              <a:gd name="connsiteY2" fmla="*/ 0 h 1869493"/>
              <a:gd name="connsiteX3" fmla="*/ 2266626 w 2266626"/>
              <a:gd name="connsiteY3" fmla="*/ 186949 h 1869493"/>
              <a:gd name="connsiteX4" fmla="*/ 2266626 w 2266626"/>
              <a:gd name="connsiteY4" fmla="*/ 1682544 h 1869493"/>
              <a:gd name="connsiteX5" fmla="*/ 2079677 w 2266626"/>
              <a:gd name="connsiteY5" fmla="*/ 1869493 h 1869493"/>
              <a:gd name="connsiteX6" fmla="*/ 186949 w 2266626"/>
              <a:gd name="connsiteY6" fmla="*/ 1869493 h 1869493"/>
              <a:gd name="connsiteX7" fmla="*/ 0 w 2266626"/>
              <a:gd name="connsiteY7" fmla="*/ 1682544 h 1869493"/>
              <a:gd name="connsiteX8" fmla="*/ 0 w 2266626"/>
              <a:gd name="connsiteY8" fmla="*/ 186949 h 186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626" h="1869493">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417" tIns="89417" rIns="89417" bIns="389871" numCol="1" spcCol="1270" anchor="t" anchorCtr="0">
            <a:noAutofit/>
          </a:bodyPr>
          <a:lstStyle/>
          <a:p>
            <a:pPr marL="214313" lvl="1" indent="-214313" defTabSz="1333500">
              <a:lnSpc>
                <a:spcPct val="90000"/>
              </a:lnSpc>
              <a:spcBef>
                <a:spcPct val="0"/>
              </a:spcBef>
              <a:spcAft>
                <a:spcPct val="15000"/>
              </a:spcAft>
              <a:buChar char="•"/>
            </a:pPr>
            <a:endParaRPr lang="en-US" sz="1050" dirty="0"/>
          </a:p>
          <a:p>
            <a:pPr marL="214313" lvl="1" indent="-214313" defTabSz="1333500">
              <a:lnSpc>
                <a:spcPct val="90000"/>
              </a:lnSpc>
              <a:spcBef>
                <a:spcPct val="0"/>
              </a:spcBef>
              <a:spcAft>
                <a:spcPct val="15000"/>
              </a:spcAft>
              <a:buChar char="•"/>
            </a:pPr>
            <a:r>
              <a:rPr lang="en-US" sz="825" dirty="0"/>
              <a:t>Patient arrives at Doctor’s office</a:t>
            </a:r>
          </a:p>
          <a:p>
            <a:pPr marL="214313" lvl="1" indent="-214313" defTabSz="1333500">
              <a:lnSpc>
                <a:spcPct val="90000"/>
              </a:lnSpc>
              <a:spcBef>
                <a:spcPct val="0"/>
              </a:spcBef>
              <a:spcAft>
                <a:spcPct val="15000"/>
              </a:spcAft>
              <a:buChar char="•"/>
            </a:pPr>
            <a:r>
              <a:rPr lang="en-US" sz="825" dirty="0"/>
              <a:t>Biometric fingerprint scan identifies patient and sends </a:t>
            </a:r>
            <a:r>
              <a:rPr lang="en-US" sz="825" b="1" dirty="0"/>
              <a:t>identity information </a:t>
            </a:r>
            <a:r>
              <a:rPr lang="en-US" sz="825" dirty="0"/>
              <a:t>located on DL to office admin team</a:t>
            </a:r>
          </a:p>
        </p:txBody>
      </p:sp>
      <p:sp>
        <p:nvSpPr>
          <p:cNvPr id="9" name="Freeform 8"/>
          <p:cNvSpPr/>
          <p:nvPr/>
        </p:nvSpPr>
        <p:spPr>
          <a:xfrm>
            <a:off x="225736" y="1653526"/>
            <a:ext cx="1248830" cy="496619"/>
          </a:xfrm>
          <a:custGeom>
            <a:avLst/>
            <a:gdLst>
              <a:gd name="connsiteX0" fmla="*/ 0 w 2014779"/>
              <a:gd name="connsiteY0" fmla="*/ 80121 h 801211"/>
              <a:gd name="connsiteX1" fmla="*/ 80121 w 2014779"/>
              <a:gd name="connsiteY1" fmla="*/ 0 h 801211"/>
              <a:gd name="connsiteX2" fmla="*/ 1934658 w 2014779"/>
              <a:gd name="connsiteY2" fmla="*/ 0 h 801211"/>
              <a:gd name="connsiteX3" fmla="*/ 2014779 w 2014779"/>
              <a:gd name="connsiteY3" fmla="*/ 80121 h 801211"/>
              <a:gd name="connsiteX4" fmla="*/ 2014779 w 2014779"/>
              <a:gd name="connsiteY4" fmla="*/ 721090 h 801211"/>
              <a:gd name="connsiteX5" fmla="*/ 1934658 w 2014779"/>
              <a:gd name="connsiteY5" fmla="*/ 801211 h 801211"/>
              <a:gd name="connsiteX6" fmla="*/ 80121 w 2014779"/>
              <a:gd name="connsiteY6" fmla="*/ 801211 h 801211"/>
              <a:gd name="connsiteX7" fmla="*/ 0 w 2014779"/>
              <a:gd name="connsiteY7" fmla="*/ 721090 h 801211"/>
              <a:gd name="connsiteX8" fmla="*/ 0 w 2014779"/>
              <a:gd name="connsiteY8" fmla="*/ 80121 h 80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779" h="801211">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894" tIns="60463" rIns="81894" bIns="60463" numCol="1" spcCol="1270" anchor="ctr" anchorCtr="0">
            <a:noAutofit/>
          </a:bodyPr>
          <a:lstStyle/>
          <a:p>
            <a:pPr algn="ctr" defTabSz="1500188">
              <a:lnSpc>
                <a:spcPct val="90000"/>
              </a:lnSpc>
              <a:spcBef>
                <a:spcPct val="0"/>
              </a:spcBef>
              <a:spcAft>
                <a:spcPct val="35000"/>
              </a:spcAft>
            </a:pPr>
            <a:r>
              <a:rPr lang="en-US" sz="1050" dirty="0">
                <a:solidFill>
                  <a:schemeClr val="bg1"/>
                </a:solidFill>
              </a:rPr>
              <a:t>Identity on a DL</a:t>
            </a:r>
          </a:p>
        </p:txBody>
      </p:sp>
      <p:pic>
        <p:nvPicPr>
          <p:cNvPr id="21" name="Picture 4" descr="Image result for biometric scan clipart"/>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53984" y="2960537"/>
            <a:ext cx="549365" cy="54936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195532" y="1930181"/>
            <a:ext cx="1699970" cy="1633727"/>
          </a:xfrm>
          <a:custGeom>
            <a:avLst/>
            <a:gdLst>
              <a:gd name="connsiteX0" fmla="*/ 0 w 2266626"/>
              <a:gd name="connsiteY0" fmla="*/ 186949 h 1869493"/>
              <a:gd name="connsiteX1" fmla="*/ 186949 w 2266626"/>
              <a:gd name="connsiteY1" fmla="*/ 0 h 1869493"/>
              <a:gd name="connsiteX2" fmla="*/ 2079677 w 2266626"/>
              <a:gd name="connsiteY2" fmla="*/ 0 h 1869493"/>
              <a:gd name="connsiteX3" fmla="*/ 2266626 w 2266626"/>
              <a:gd name="connsiteY3" fmla="*/ 186949 h 1869493"/>
              <a:gd name="connsiteX4" fmla="*/ 2266626 w 2266626"/>
              <a:gd name="connsiteY4" fmla="*/ 1682544 h 1869493"/>
              <a:gd name="connsiteX5" fmla="*/ 2079677 w 2266626"/>
              <a:gd name="connsiteY5" fmla="*/ 1869493 h 1869493"/>
              <a:gd name="connsiteX6" fmla="*/ 186949 w 2266626"/>
              <a:gd name="connsiteY6" fmla="*/ 1869493 h 1869493"/>
              <a:gd name="connsiteX7" fmla="*/ 0 w 2266626"/>
              <a:gd name="connsiteY7" fmla="*/ 1682544 h 1869493"/>
              <a:gd name="connsiteX8" fmla="*/ 0 w 2266626"/>
              <a:gd name="connsiteY8" fmla="*/ 186949 h 186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626" h="1869493">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417" tIns="89417" rIns="89417" bIns="389871" numCol="1" spcCol="1270" anchor="t" anchorCtr="0">
            <a:noAutofit/>
          </a:bodyPr>
          <a:lstStyle/>
          <a:p>
            <a:pPr marL="214313" lvl="1" indent="-214313" defTabSz="1333500">
              <a:lnSpc>
                <a:spcPct val="90000"/>
              </a:lnSpc>
              <a:spcBef>
                <a:spcPct val="0"/>
              </a:spcBef>
              <a:spcAft>
                <a:spcPct val="15000"/>
              </a:spcAft>
              <a:buChar char="•"/>
            </a:pPr>
            <a:endParaRPr lang="en-US" sz="1050" dirty="0"/>
          </a:p>
          <a:p>
            <a:pPr marL="214313" lvl="1" indent="-214313" defTabSz="1333500">
              <a:lnSpc>
                <a:spcPct val="90000"/>
              </a:lnSpc>
              <a:spcBef>
                <a:spcPct val="0"/>
              </a:spcBef>
              <a:spcAft>
                <a:spcPct val="15000"/>
              </a:spcAft>
              <a:buChar char="•"/>
            </a:pPr>
            <a:r>
              <a:rPr lang="en-US" sz="825" b="1" dirty="0"/>
              <a:t>Proof of insurance</a:t>
            </a:r>
            <a:r>
              <a:rPr lang="en-US" sz="825" dirty="0"/>
              <a:t> is tied to identity and is stored with it on the ledger</a:t>
            </a:r>
          </a:p>
          <a:p>
            <a:pPr marL="214313" lvl="1" indent="-214313" defTabSz="1333500">
              <a:lnSpc>
                <a:spcPct val="90000"/>
              </a:lnSpc>
              <a:spcBef>
                <a:spcPct val="0"/>
              </a:spcBef>
              <a:spcAft>
                <a:spcPct val="15000"/>
              </a:spcAft>
              <a:buChar char="•"/>
            </a:pPr>
            <a:r>
              <a:rPr lang="en-US" sz="825" dirty="0"/>
              <a:t>As patient is identified, insurance information is sent to office admin team  </a:t>
            </a:r>
          </a:p>
        </p:txBody>
      </p:sp>
      <p:sp>
        <p:nvSpPr>
          <p:cNvPr id="28" name="Freeform 27"/>
          <p:cNvSpPr/>
          <p:nvPr/>
        </p:nvSpPr>
        <p:spPr>
          <a:xfrm>
            <a:off x="2195532" y="1653526"/>
            <a:ext cx="1248830" cy="496619"/>
          </a:xfrm>
          <a:custGeom>
            <a:avLst/>
            <a:gdLst>
              <a:gd name="connsiteX0" fmla="*/ 0 w 2014779"/>
              <a:gd name="connsiteY0" fmla="*/ 80121 h 801211"/>
              <a:gd name="connsiteX1" fmla="*/ 80121 w 2014779"/>
              <a:gd name="connsiteY1" fmla="*/ 0 h 801211"/>
              <a:gd name="connsiteX2" fmla="*/ 1934658 w 2014779"/>
              <a:gd name="connsiteY2" fmla="*/ 0 h 801211"/>
              <a:gd name="connsiteX3" fmla="*/ 2014779 w 2014779"/>
              <a:gd name="connsiteY3" fmla="*/ 80121 h 801211"/>
              <a:gd name="connsiteX4" fmla="*/ 2014779 w 2014779"/>
              <a:gd name="connsiteY4" fmla="*/ 721090 h 801211"/>
              <a:gd name="connsiteX5" fmla="*/ 1934658 w 2014779"/>
              <a:gd name="connsiteY5" fmla="*/ 801211 h 801211"/>
              <a:gd name="connsiteX6" fmla="*/ 80121 w 2014779"/>
              <a:gd name="connsiteY6" fmla="*/ 801211 h 801211"/>
              <a:gd name="connsiteX7" fmla="*/ 0 w 2014779"/>
              <a:gd name="connsiteY7" fmla="*/ 721090 h 801211"/>
              <a:gd name="connsiteX8" fmla="*/ 0 w 2014779"/>
              <a:gd name="connsiteY8" fmla="*/ 80121 h 80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779" h="801211">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894" tIns="60463" rIns="81894" bIns="60463" numCol="1" spcCol="1270" anchor="ctr" anchorCtr="0">
            <a:noAutofit/>
          </a:bodyPr>
          <a:lstStyle/>
          <a:p>
            <a:pPr algn="ctr" defTabSz="1500188">
              <a:lnSpc>
                <a:spcPct val="90000"/>
              </a:lnSpc>
              <a:spcBef>
                <a:spcPct val="0"/>
              </a:spcBef>
              <a:spcAft>
                <a:spcPct val="35000"/>
              </a:spcAft>
            </a:pPr>
            <a:r>
              <a:rPr lang="en-US" sz="1050" dirty="0">
                <a:solidFill>
                  <a:schemeClr val="bg1"/>
                </a:solidFill>
              </a:rPr>
              <a:t>Insurance Verification on a DL</a:t>
            </a:r>
          </a:p>
        </p:txBody>
      </p:sp>
      <p:pic>
        <p:nvPicPr>
          <p:cNvPr id="1034" name="Picture 10" descr="Image result for insurance proof clip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90475" y="2989015"/>
            <a:ext cx="510086" cy="551444"/>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p:cNvSpPr/>
          <p:nvPr/>
        </p:nvSpPr>
        <p:spPr>
          <a:xfrm>
            <a:off x="5905256" y="2632782"/>
            <a:ext cx="269826" cy="2285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Plus 23"/>
          <p:cNvSpPr/>
          <p:nvPr/>
        </p:nvSpPr>
        <p:spPr>
          <a:xfrm>
            <a:off x="1898601" y="2588229"/>
            <a:ext cx="324036" cy="31763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Plus 31"/>
          <p:cNvSpPr/>
          <p:nvPr/>
        </p:nvSpPr>
        <p:spPr>
          <a:xfrm>
            <a:off x="3869345" y="2588229"/>
            <a:ext cx="324036" cy="31763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32"/>
          <p:cNvSpPr/>
          <p:nvPr/>
        </p:nvSpPr>
        <p:spPr>
          <a:xfrm>
            <a:off x="4165327" y="1930181"/>
            <a:ext cx="1699970" cy="1633727"/>
          </a:xfrm>
          <a:custGeom>
            <a:avLst/>
            <a:gdLst>
              <a:gd name="connsiteX0" fmla="*/ 0 w 2266626"/>
              <a:gd name="connsiteY0" fmla="*/ 186949 h 1869493"/>
              <a:gd name="connsiteX1" fmla="*/ 186949 w 2266626"/>
              <a:gd name="connsiteY1" fmla="*/ 0 h 1869493"/>
              <a:gd name="connsiteX2" fmla="*/ 2079677 w 2266626"/>
              <a:gd name="connsiteY2" fmla="*/ 0 h 1869493"/>
              <a:gd name="connsiteX3" fmla="*/ 2266626 w 2266626"/>
              <a:gd name="connsiteY3" fmla="*/ 186949 h 1869493"/>
              <a:gd name="connsiteX4" fmla="*/ 2266626 w 2266626"/>
              <a:gd name="connsiteY4" fmla="*/ 1682544 h 1869493"/>
              <a:gd name="connsiteX5" fmla="*/ 2079677 w 2266626"/>
              <a:gd name="connsiteY5" fmla="*/ 1869493 h 1869493"/>
              <a:gd name="connsiteX6" fmla="*/ 186949 w 2266626"/>
              <a:gd name="connsiteY6" fmla="*/ 1869493 h 1869493"/>
              <a:gd name="connsiteX7" fmla="*/ 0 w 2266626"/>
              <a:gd name="connsiteY7" fmla="*/ 1682544 h 1869493"/>
              <a:gd name="connsiteX8" fmla="*/ 0 w 2266626"/>
              <a:gd name="connsiteY8" fmla="*/ 186949 h 186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626" h="1869493">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417" tIns="89417" rIns="89417" bIns="389871" numCol="1" spcCol="1270" anchor="t" anchorCtr="0">
            <a:noAutofit/>
          </a:bodyPr>
          <a:lstStyle/>
          <a:p>
            <a:pPr marL="214313" lvl="1" indent="-214313" defTabSz="1333500">
              <a:lnSpc>
                <a:spcPct val="90000"/>
              </a:lnSpc>
              <a:spcBef>
                <a:spcPct val="0"/>
              </a:spcBef>
              <a:spcAft>
                <a:spcPct val="15000"/>
              </a:spcAft>
              <a:buChar char="•"/>
            </a:pPr>
            <a:endParaRPr lang="en-US" sz="1050" dirty="0"/>
          </a:p>
          <a:p>
            <a:pPr marL="214313" lvl="1" indent="-214313" defTabSz="1333500">
              <a:lnSpc>
                <a:spcPct val="90000"/>
              </a:lnSpc>
              <a:spcBef>
                <a:spcPct val="0"/>
              </a:spcBef>
              <a:spcAft>
                <a:spcPct val="15000"/>
              </a:spcAft>
              <a:buChar char="•"/>
            </a:pPr>
            <a:r>
              <a:rPr lang="en-US" sz="825" dirty="0"/>
              <a:t>Patient authorizes release of </a:t>
            </a:r>
            <a:r>
              <a:rPr lang="en-US" sz="825" b="1" dirty="0"/>
              <a:t>golden copy</a:t>
            </a:r>
            <a:r>
              <a:rPr lang="en-US" sz="825" dirty="0"/>
              <a:t> medical records to doctor</a:t>
            </a:r>
          </a:p>
          <a:p>
            <a:pPr marL="214313" lvl="1" indent="-214313" defTabSz="1333500">
              <a:lnSpc>
                <a:spcPct val="90000"/>
              </a:lnSpc>
              <a:spcBef>
                <a:spcPct val="0"/>
              </a:spcBef>
              <a:spcAft>
                <a:spcPct val="15000"/>
              </a:spcAft>
              <a:buChar char="•"/>
            </a:pPr>
            <a:r>
              <a:rPr lang="en-US" sz="825" dirty="0"/>
              <a:t>Doctor reviews records</a:t>
            </a:r>
          </a:p>
        </p:txBody>
      </p:sp>
      <p:sp>
        <p:nvSpPr>
          <p:cNvPr id="34" name="Freeform 33"/>
          <p:cNvSpPr/>
          <p:nvPr/>
        </p:nvSpPr>
        <p:spPr>
          <a:xfrm>
            <a:off x="4165327" y="1653526"/>
            <a:ext cx="1248830" cy="496619"/>
          </a:xfrm>
          <a:custGeom>
            <a:avLst/>
            <a:gdLst>
              <a:gd name="connsiteX0" fmla="*/ 0 w 2014779"/>
              <a:gd name="connsiteY0" fmla="*/ 80121 h 801211"/>
              <a:gd name="connsiteX1" fmla="*/ 80121 w 2014779"/>
              <a:gd name="connsiteY1" fmla="*/ 0 h 801211"/>
              <a:gd name="connsiteX2" fmla="*/ 1934658 w 2014779"/>
              <a:gd name="connsiteY2" fmla="*/ 0 h 801211"/>
              <a:gd name="connsiteX3" fmla="*/ 2014779 w 2014779"/>
              <a:gd name="connsiteY3" fmla="*/ 80121 h 801211"/>
              <a:gd name="connsiteX4" fmla="*/ 2014779 w 2014779"/>
              <a:gd name="connsiteY4" fmla="*/ 721090 h 801211"/>
              <a:gd name="connsiteX5" fmla="*/ 1934658 w 2014779"/>
              <a:gd name="connsiteY5" fmla="*/ 801211 h 801211"/>
              <a:gd name="connsiteX6" fmla="*/ 80121 w 2014779"/>
              <a:gd name="connsiteY6" fmla="*/ 801211 h 801211"/>
              <a:gd name="connsiteX7" fmla="*/ 0 w 2014779"/>
              <a:gd name="connsiteY7" fmla="*/ 721090 h 801211"/>
              <a:gd name="connsiteX8" fmla="*/ 0 w 2014779"/>
              <a:gd name="connsiteY8" fmla="*/ 80121 h 80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779" h="801211">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894" tIns="60463" rIns="81894" bIns="60463" numCol="1" spcCol="1270" anchor="ctr" anchorCtr="0">
            <a:noAutofit/>
          </a:bodyPr>
          <a:lstStyle/>
          <a:p>
            <a:pPr algn="ctr" defTabSz="1500188">
              <a:lnSpc>
                <a:spcPct val="90000"/>
              </a:lnSpc>
              <a:spcBef>
                <a:spcPct val="0"/>
              </a:spcBef>
              <a:spcAft>
                <a:spcPct val="35000"/>
              </a:spcAft>
            </a:pPr>
            <a:r>
              <a:rPr lang="en-US" sz="1050" dirty="0">
                <a:solidFill>
                  <a:schemeClr val="bg1"/>
                </a:solidFill>
              </a:rPr>
              <a:t>Golden Copy</a:t>
            </a:r>
          </a:p>
        </p:txBody>
      </p:sp>
      <p:pic>
        <p:nvPicPr>
          <p:cNvPr id="1040" name="Picture 16" descr="Image result for doctor ipad clipart"/>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736476" y="2700939"/>
            <a:ext cx="557674" cy="80906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doctor reviewing document clipart"/>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122663" y="3044693"/>
            <a:ext cx="669698" cy="50555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p:nvPr/>
        </p:nvSpPr>
        <p:spPr>
          <a:xfrm>
            <a:off x="6184560" y="1930181"/>
            <a:ext cx="2545902" cy="1633727"/>
          </a:xfrm>
          <a:custGeom>
            <a:avLst/>
            <a:gdLst>
              <a:gd name="connsiteX0" fmla="*/ 0 w 2266626"/>
              <a:gd name="connsiteY0" fmla="*/ 186949 h 1869493"/>
              <a:gd name="connsiteX1" fmla="*/ 186949 w 2266626"/>
              <a:gd name="connsiteY1" fmla="*/ 0 h 1869493"/>
              <a:gd name="connsiteX2" fmla="*/ 2079677 w 2266626"/>
              <a:gd name="connsiteY2" fmla="*/ 0 h 1869493"/>
              <a:gd name="connsiteX3" fmla="*/ 2266626 w 2266626"/>
              <a:gd name="connsiteY3" fmla="*/ 186949 h 1869493"/>
              <a:gd name="connsiteX4" fmla="*/ 2266626 w 2266626"/>
              <a:gd name="connsiteY4" fmla="*/ 1682544 h 1869493"/>
              <a:gd name="connsiteX5" fmla="*/ 2079677 w 2266626"/>
              <a:gd name="connsiteY5" fmla="*/ 1869493 h 1869493"/>
              <a:gd name="connsiteX6" fmla="*/ 186949 w 2266626"/>
              <a:gd name="connsiteY6" fmla="*/ 1869493 h 1869493"/>
              <a:gd name="connsiteX7" fmla="*/ 0 w 2266626"/>
              <a:gd name="connsiteY7" fmla="*/ 1682544 h 1869493"/>
              <a:gd name="connsiteX8" fmla="*/ 0 w 2266626"/>
              <a:gd name="connsiteY8" fmla="*/ 186949 h 186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626" h="1869493">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417" tIns="89417" rIns="89417" bIns="389871" numCol="1" spcCol="1270" anchor="t" anchorCtr="0">
            <a:noAutofit/>
          </a:bodyPr>
          <a:lstStyle/>
          <a:p>
            <a:pPr marL="0" lvl="1" algn="ctr" defTabSz="1333500">
              <a:lnSpc>
                <a:spcPct val="90000"/>
              </a:lnSpc>
              <a:spcBef>
                <a:spcPct val="0"/>
              </a:spcBef>
              <a:spcAft>
                <a:spcPct val="15000"/>
              </a:spcAft>
            </a:pPr>
            <a:r>
              <a:rPr lang="en-US" sz="1050" b="1" dirty="0"/>
              <a:t>Patient Receives Treatment</a:t>
            </a:r>
          </a:p>
          <a:p>
            <a:pPr marL="214313" lvl="1" indent="-214313" defTabSz="1333500">
              <a:lnSpc>
                <a:spcPct val="90000"/>
              </a:lnSpc>
              <a:spcBef>
                <a:spcPct val="0"/>
              </a:spcBef>
              <a:spcAft>
                <a:spcPct val="15000"/>
              </a:spcAft>
              <a:buChar char="•"/>
            </a:pPr>
            <a:r>
              <a:rPr lang="en-US" sz="825" dirty="0"/>
              <a:t>After review of medical records, doctor assesses condition</a:t>
            </a:r>
          </a:p>
          <a:p>
            <a:pPr marL="214313" lvl="1" indent="-214313" defTabSz="1333500">
              <a:lnSpc>
                <a:spcPct val="90000"/>
              </a:lnSpc>
              <a:spcBef>
                <a:spcPct val="0"/>
              </a:spcBef>
              <a:spcAft>
                <a:spcPct val="15000"/>
              </a:spcAft>
              <a:buChar char="•"/>
            </a:pPr>
            <a:r>
              <a:rPr lang="en-US" sz="825" dirty="0"/>
              <a:t>Doctor prescribes medication and writes script</a:t>
            </a:r>
          </a:p>
          <a:p>
            <a:pPr marL="214313" lvl="1" indent="-214313" defTabSz="1333500">
              <a:lnSpc>
                <a:spcPct val="90000"/>
              </a:lnSpc>
              <a:spcBef>
                <a:spcPct val="0"/>
              </a:spcBef>
              <a:spcAft>
                <a:spcPct val="15000"/>
              </a:spcAft>
              <a:buChar char="•"/>
            </a:pPr>
            <a:r>
              <a:rPr lang="en-US" sz="825" dirty="0"/>
              <a:t>Script entered onto ledger, which is accessible by Rx once patient authorizes</a:t>
            </a:r>
          </a:p>
          <a:p>
            <a:pPr marL="214313" lvl="1" indent="-214313" defTabSz="1333500">
              <a:lnSpc>
                <a:spcPct val="90000"/>
              </a:lnSpc>
              <a:spcBef>
                <a:spcPct val="0"/>
              </a:spcBef>
              <a:spcAft>
                <a:spcPct val="15000"/>
              </a:spcAft>
              <a:buChar char="•"/>
            </a:pPr>
            <a:r>
              <a:rPr lang="en-US" sz="825" dirty="0"/>
              <a:t>Medical records are updated</a:t>
            </a:r>
          </a:p>
        </p:txBody>
      </p:sp>
      <p:sp>
        <p:nvSpPr>
          <p:cNvPr id="60" name="Freeform 59"/>
          <p:cNvSpPr/>
          <p:nvPr/>
        </p:nvSpPr>
        <p:spPr>
          <a:xfrm>
            <a:off x="953598" y="3966103"/>
            <a:ext cx="1699970" cy="1633727"/>
          </a:xfrm>
          <a:custGeom>
            <a:avLst/>
            <a:gdLst>
              <a:gd name="connsiteX0" fmla="*/ 0 w 2266626"/>
              <a:gd name="connsiteY0" fmla="*/ 186949 h 1869493"/>
              <a:gd name="connsiteX1" fmla="*/ 186949 w 2266626"/>
              <a:gd name="connsiteY1" fmla="*/ 0 h 1869493"/>
              <a:gd name="connsiteX2" fmla="*/ 2079677 w 2266626"/>
              <a:gd name="connsiteY2" fmla="*/ 0 h 1869493"/>
              <a:gd name="connsiteX3" fmla="*/ 2266626 w 2266626"/>
              <a:gd name="connsiteY3" fmla="*/ 186949 h 1869493"/>
              <a:gd name="connsiteX4" fmla="*/ 2266626 w 2266626"/>
              <a:gd name="connsiteY4" fmla="*/ 1682544 h 1869493"/>
              <a:gd name="connsiteX5" fmla="*/ 2079677 w 2266626"/>
              <a:gd name="connsiteY5" fmla="*/ 1869493 h 1869493"/>
              <a:gd name="connsiteX6" fmla="*/ 186949 w 2266626"/>
              <a:gd name="connsiteY6" fmla="*/ 1869493 h 1869493"/>
              <a:gd name="connsiteX7" fmla="*/ 0 w 2266626"/>
              <a:gd name="connsiteY7" fmla="*/ 1682544 h 1869493"/>
              <a:gd name="connsiteX8" fmla="*/ 0 w 2266626"/>
              <a:gd name="connsiteY8" fmla="*/ 186949 h 186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626" h="1869493">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417" tIns="89417" rIns="89417" bIns="389871" numCol="1" spcCol="1270" anchor="t" anchorCtr="0">
            <a:noAutofit/>
          </a:bodyPr>
          <a:lstStyle/>
          <a:p>
            <a:pPr marL="0" lvl="1" algn="ctr" defTabSz="1333500">
              <a:lnSpc>
                <a:spcPct val="90000"/>
              </a:lnSpc>
              <a:spcBef>
                <a:spcPct val="0"/>
              </a:spcBef>
              <a:spcAft>
                <a:spcPct val="15000"/>
              </a:spcAft>
            </a:pPr>
            <a:r>
              <a:rPr lang="en-US" sz="1050" b="1" dirty="0"/>
              <a:t>Patient Releases Script</a:t>
            </a:r>
          </a:p>
          <a:p>
            <a:pPr marL="214313" lvl="1" indent="-214313" defTabSz="1333500">
              <a:lnSpc>
                <a:spcPct val="90000"/>
              </a:lnSpc>
              <a:spcBef>
                <a:spcPct val="0"/>
              </a:spcBef>
              <a:spcAft>
                <a:spcPct val="15000"/>
              </a:spcAft>
              <a:buChar char="•"/>
            </a:pPr>
            <a:r>
              <a:rPr lang="en-US" sz="825" dirty="0"/>
              <a:t>Patient releases prescription to preferred Rx, requesting it be filled</a:t>
            </a:r>
          </a:p>
          <a:p>
            <a:pPr marL="214313" lvl="1" indent="-214313" defTabSz="1333500">
              <a:lnSpc>
                <a:spcPct val="90000"/>
              </a:lnSpc>
              <a:spcBef>
                <a:spcPct val="0"/>
              </a:spcBef>
              <a:spcAft>
                <a:spcPct val="15000"/>
              </a:spcAft>
              <a:buChar char="•"/>
            </a:pPr>
            <a:endParaRPr lang="en-US" sz="825" dirty="0"/>
          </a:p>
        </p:txBody>
      </p:sp>
      <p:sp>
        <p:nvSpPr>
          <p:cNvPr id="62" name="Freeform 61"/>
          <p:cNvSpPr/>
          <p:nvPr/>
        </p:nvSpPr>
        <p:spPr>
          <a:xfrm>
            <a:off x="2979229" y="3966103"/>
            <a:ext cx="1699970" cy="1633727"/>
          </a:xfrm>
          <a:custGeom>
            <a:avLst/>
            <a:gdLst>
              <a:gd name="connsiteX0" fmla="*/ 0 w 2266626"/>
              <a:gd name="connsiteY0" fmla="*/ 186949 h 1869493"/>
              <a:gd name="connsiteX1" fmla="*/ 186949 w 2266626"/>
              <a:gd name="connsiteY1" fmla="*/ 0 h 1869493"/>
              <a:gd name="connsiteX2" fmla="*/ 2079677 w 2266626"/>
              <a:gd name="connsiteY2" fmla="*/ 0 h 1869493"/>
              <a:gd name="connsiteX3" fmla="*/ 2266626 w 2266626"/>
              <a:gd name="connsiteY3" fmla="*/ 186949 h 1869493"/>
              <a:gd name="connsiteX4" fmla="*/ 2266626 w 2266626"/>
              <a:gd name="connsiteY4" fmla="*/ 1682544 h 1869493"/>
              <a:gd name="connsiteX5" fmla="*/ 2079677 w 2266626"/>
              <a:gd name="connsiteY5" fmla="*/ 1869493 h 1869493"/>
              <a:gd name="connsiteX6" fmla="*/ 186949 w 2266626"/>
              <a:gd name="connsiteY6" fmla="*/ 1869493 h 1869493"/>
              <a:gd name="connsiteX7" fmla="*/ 0 w 2266626"/>
              <a:gd name="connsiteY7" fmla="*/ 1682544 h 1869493"/>
              <a:gd name="connsiteX8" fmla="*/ 0 w 2266626"/>
              <a:gd name="connsiteY8" fmla="*/ 186949 h 186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626" h="1869493">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417" tIns="89417" rIns="89417" bIns="389871" numCol="1" spcCol="1270" anchor="t" anchorCtr="0">
            <a:noAutofit/>
          </a:bodyPr>
          <a:lstStyle/>
          <a:p>
            <a:pPr marL="214313" lvl="1" indent="-214313" defTabSz="1333500">
              <a:lnSpc>
                <a:spcPct val="90000"/>
              </a:lnSpc>
              <a:spcBef>
                <a:spcPct val="0"/>
              </a:spcBef>
              <a:spcAft>
                <a:spcPct val="15000"/>
              </a:spcAft>
              <a:buChar char="•"/>
            </a:pPr>
            <a:endParaRPr lang="en-US" sz="1050" dirty="0"/>
          </a:p>
          <a:p>
            <a:pPr marL="214313" lvl="1" indent="-214313" defTabSz="1333500">
              <a:lnSpc>
                <a:spcPct val="90000"/>
              </a:lnSpc>
              <a:spcBef>
                <a:spcPct val="0"/>
              </a:spcBef>
              <a:spcAft>
                <a:spcPct val="15000"/>
              </a:spcAft>
              <a:buChar char="•"/>
            </a:pPr>
            <a:r>
              <a:rPr lang="en-US" sz="825" dirty="0"/>
              <a:t>Once prescription is filled, a </a:t>
            </a:r>
            <a:r>
              <a:rPr lang="en-US" sz="825" b="1" dirty="0"/>
              <a:t>smart contract</a:t>
            </a:r>
            <a:r>
              <a:rPr lang="en-US" sz="825" dirty="0"/>
              <a:t> sends an alert to patient</a:t>
            </a:r>
          </a:p>
          <a:p>
            <a:pPr marL="214313" lvl="1" indent="-214313" defTabSz="1333500">
              <a:lnSpc>
                <a:spcPct val="90000"/>
              </a:lnSpc>
              <a:spcBef>
                <a:spcPct val="0"/>
              </a:spcBef>
              <a:spcAft>
                <a:spcPct val="15000"/>
              </a:spcAft>
              <a:buChar char="•"/>
            </a:pPr>
            <a:endParaRPr lang="en-US" sz="825" dirty="0"/>
          </a:p>
          <a:p>
            <a:pPr marL="214313" lvl="1" indent="-214313" defTabSz="1333500">
              <a:lnSpc>
                <a:spcPct val="90000"/>
              </a:lnSpc>
              <a:spcBef>
                <a:spcPct val="0"/>
              </a:spcBef>
              <a:spcAft>
                <a:spcPct val="15000"/>
              </a:spcAft>
              <a:buChar char="•"/>
            </a:pPr>
            <a:endParaRPr lang="en-US" sz="825" dirty="0"/>
          </a:p>
        </p:txBody>
      </p:sp>
      <p:sp>
        <p:nvSpPr>
          <p:cNvPr id="63" name="Freeform 62"/>
          <p:cNvSpPr/>
          <p:nvPr/>
        </p:nvSpPr>
        <p:spPr>
          <a:xfrm>
            <a:off x="5004861" y="3966103"/>
            <a:ext cx="1699970" cy="1633727"/>
          </a:xfrm>
          <a:custGeom>
            <a:avLst/>
            <a:gdLst>
              <a:gd name="connsiteX0" fmla="*/ 0 w 2266626"/>
              <a:gd name="connsiteY0" fmla="*/ 186949 h 1869493"/>
              <a:gd name="connsiteX1" fmla="*/ 186949 w 2266626"/>
              <a:gd name="connsiteY1" fmla="*/ 0 h 1869493"/>
              <a:gd name="connsiteX2" fmla="*/ 2079677 w 2266626"/>
              <a:gd name="connsiteY2" fmla="*/ 0 h 1869493"/>
              <a:gd name="connsiteX3" fmla="*/ 2266626 w 2266626"/>
              <a:gd name="connsiteY3" fmla="*/ 186949 h 1869493"/>
              <a:gd name="connsiteX4" fmla="*/ 2266626 w 2266626"/>
              <a:gd name="connsiteY4" fmla="*/ 1682544 h 1869493"/>
              <a:gd name="connsiteX5" fmla="*/ 2079677 w 2266626"/>
              <a:gd name="connsiteY5" fmla="*/ 1869493 h 1869493"/>
              <a:gd name="connsiteX6" fmla="*/ 186949 w 2266626"/>
              <a:gd name="connsiteY6" fmla="*/ 1869493 h 1869493"/>
              <a:gd name="connsiteX7" fmla="*/ 0 w 2266626"/>
              <a:gd name="connsiteY7" fmla="*/ 1682544 h 1869493"/>
              <a:gd name="connsiteX8" fmla="*/ 0 w 2266626"/>
              <a:gd name="connsiteY8" fmla="*/ 186949 h 186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626" h="1869493">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417" tIns="89417" rIns="89417" bIns="389871" numCol="1" spcCol="1270" anchor="t" anchorCtr="0">
            <a:noAutofit/>
          </a:bodyPr>
          <a:lstStyle/>
          <a:p>
            <a:pPr marL="214313" lvl="1" indent="-214313" defTabSz="1333500">
              <a:lnSpc>
                <a:spcPct val="90000"/>
              </a:lnSpc>
              <a:spcBef>
                <a:spcPct val="0"/>
              </a:spcBef>
              <a:spcAft>
                <a:spcPct val="15000"/>
              </a:spcAft>
              <a:buChar char="•"/>
            </a:pPr>
            <a:endParaRPr lang="en-US" sz="1050" dirty="0"/>
          </a:p>
          <a:p>
            <a:pPr marL="214313" lvl="1" indent="-214313" defTabSz="1333500">
              <a:lnSpc>
                <a:spcPct val="90000"/>
              </a:lnSpc>
              <a:spcBef>
                <a:spcPct val="0"/>
              </a:spcBef>
              <a:spcAft>
                <a:spcPct val="15000"/>
              </a:spcAft>
              <a:buChar char="•"/>
            </a:pPr>
            <a:r>
              <a:rPr lang="en-US" sz="825" dirty="0"/>
              <a:t>Patient uses biometric iris scan at pharmacy</a:t>
            </a:r>
          </a:p>
          <a:p>
            <a:pPr marL="214313" lvl="1" indent="-214313" defTabSz="1333500">
              <a:lnSpc>
                <a:spcPct val="90000"/>
              </a:lnSpc>
              <a:spcBef>
                <a:spcPct val="0"/>
              </a:spcBef>
              <a:spcAft>
                <a:spcPct val="15000"/>
              </a:spcAft>
              <a:buChar char="•"/>
            </a:pPr>
            <a:r>
              <a:rPr lang="en-US" sz="825" b="1" dirty="0"/>
              <a:t>Identity</a:t>
            </a:r>
            <a:r>
              <a:rPr lang="en-US" sz="825" dirty="0"/>
              <a:t> is verified to Rx</a:t>
            </a:r>
          </a:p>
          <a:p>
            <a:pPr marL="214313" lvl="1" indent="-214313" defTabSz="1333500">
              <a:lnSpc>
                <a:spcPct val="90000"/>
              </a:lnSpc>
              <a:spcBef>
                <a:spcPct val="0"/>
              </a:spcBef>
              <a:spcAft>
                <a:spcPct val="15000"/>
              </a:spcAft>
              <a:buChar char="•"/>
            </a:pPr>
            <a:r>
              <a:rPr lang="en-US" sz="825" b="1" dirty="0"/>
              <a:t>Insurance information</a:t>
            </a:r>
            <a:r>
              <a:rPr lang="en-US" sz="825" dirty="0"/>
              <a:t> is sent to Rx</a:t>
            </a:r>
          </a:p>
          <a:p>
            <a:pPr marL="214313" lvl="1" indent="-214313" defTabSz="1333500">
              <a:lnSpc>
                <a:spcPct val="90000"/>
              </a:lnSpc>
              <a:spcBef>
                <a:spcPct val="0"/>
              </a:spcBef>
              <a:spcAft>
                <a:spcPct val="15000"/>
              </a:spcAft>
              <a:buChar char="•"/>
            </a:pPr>
            <a:endParaRPr lang="en-US" sz="825" dirty="0"/>
          </a:p>
        </p:txBody>
      </p:sp>
      <p:sp>
        <p:nvSpPr>
          <p:cNvPr id="64" name="Freeform 63"/>
          <p:cNvSpPr/>
          <p:nvPr/>
        </p:nvSpPr>
        <p:spPr>
          <a:xfrm>
            <a:off x="7030492" y="3966103"/>
            <a:ext cx="1699970" cy="1633727"/>
          </a:xfrm>
          <a:custGeom>
            <a:avLst/>
            <a:gdLst>
              <a:gd name="connsiteX0" fmla="*/ 0 w 2266626"/>
              <a:gd name="connsiteY0" fmla="*/ 186949 h 1869493"/>
              <a:gd name="connsiteX1" fmla="*/ 186949 w 2266626"/>
              <a:gd name="connsiteY1" fmla="*/ 0 h 1869493"/>
              <a:gd name="connsiteX2" fmla="*/ 2079677 w 2266626"/>
              <a:gd name="connsiteY2" fmla="*/ 0 h 1869493"/>
              <a:gd name="connsiteX3" fmla="*/ 2266626 w 2266626"/>
              <a:gd name="connsiteY3" fmla="*/ 186949 h 1869493"/>
              <a:gd name="connsiteX4" fmla="*/ 2266626 w 2266626"/>
              <a:gd name="connsiteY4" fmla="*/ 1682544 h 1869493"/>
              <a:gd name="connsiteX5" fmla="*/ 2079677 w 2266626"/>
              <a:gd name="connsiteY5" fmla="*/ 1869493 h 1869493"/>
              <a:gd name="connsiteX6" fmla="*/ 186949 w 2266626"/>
              <a:gd name="connsiteY6" fmla="*/ 1869493 h 1869493"/>
              <a:gd name="connsiteX7" fmla="*/ 0 w 2266626"/>
              <a:gd name="connsiteY7" fmla="*/ 1682544 h 1869493"/>
              <a:gd name="connsiteX8" fmla="*/ 0 w 2266626"/>
              <a:gd name="connsiteY8" fmla="*/ 186949 h 186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626" h="1869493">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417" tIns="89417" rIns="89417" bIns="389871" numCol="1" spcCol="1270" anchor="t" anchorCtr="0">
            <a:noAutofit/>
          </a:bodyPr>
          <a:lstStyle/>
          <a:p>
            <a:pPr marL="214313" lvl="1" indent="-214313" defTabSz="1333500">
              <a:lnSpc>
                <a:spcPct val="90000"/>
              </a:lnSpc>
              <a:spcBef>
                <a:spcPct val="0"/>
              </a:spcBef>
              <a:spcAft>
                <a:spcPct val="15000"/>
              </a:spcAft>
              <a:buChar char="•"/>
            </a:pPr>
            <a:endParaRPr lang="en-US" sz="1050" dirty="0"/>
          </a:p>
          <a:p>
            <a:pPr marL="214313" lvl="1" indent="-214313" defTabSz="1333500">
              <a:lnSpc>
                <a:spcPct val="90000"/>
              </a:lnSpc>
              <a:spcBef>
                <a:spcPct val="0"/>
              </a:spcBef>
              <a:spcAft>
                <a:spcPct val="15000"/>
              </a:spcAft>
              <a:buChar char="•"/>
            </a:pPr>
            <a:r>
              <a:rPr lang="en-US" sz="825" b="1" dirty="0"/>
              <a:t>Smart contract </a:t>
            </a:r>
            <a:r>
              <a:rPr lang="en-US" sz="825" dirty="0"/>
              <a:t>determines copay based on legal prose within insurance plan</a:t>
            </a:r>
          </a:p>
          <a:p>
            <a:pPr marL="214313" lvl="1" indent="-214313" defTabSz="1333500">
              <a:lnSpc>
                <a:spcPct val="90000"/>
              </a:lnSpc>
              <a:spcBef>
                <a:spcPct val="0"/>
              </a:spcBef>
              <a:spcAft>
                <a:spcPct val="15000"/>
              </a:spcAft>
              <a:buChar char="•"/>
            </a:pPr>
            <a:r>
              <a:rPr lang="en-US" sz="825" dirty="0"/>
              <a:t>Bank account, which is linked to identity, releases copay in </a:t>
            </a:r>
            <a:r>
              <a:rPr lang="en-US" sz="825" b="1" dirty="0"/>
              <a:t>real-time</a:t>
            </a:r>
          </a:p>
          <a:p>
            <a:pPr marL="214313" lvl="1" indent="-214313" defTabSz="1333500">
              <a:lnSpc>
                <a:spcPct val="90000"/>
              </a:lnSpc>
              <a:spcBef>
                <a:spcPct val="0"/>
              </a:spcBef>
              <a:spcAft>
                <a:spcPct val="15000"/>
              </a:spcAft>
              <a:buChar char="•"/>
            </a:pPr>
            <a:r>
              <a:rPr lang="en-US" sz="825" dirty="0"/>
              <a:t>Receive prescription</a:t>
            </a:r>
          </a:p>
          <a:p>
            <a:pPr marL="214313" lvl="1" indent="-214313" defTabSz="1333500">
              <a:lnSpc>
                <a:spcPct val="90000"/>
              </a:lnSpc>
              <a:spcBef>
                <a:spcPct val="0"/>
              </a:spcBef>
              <a:spcAft>
                <a:spcPct val="15000"/>
              </a:spcAft>
              <a:buChar char="•"/>
            </a:pPr>
            <a:endParaRPr lang="en-US" sz="825" dirty="0"/>
          </a:p>
        </p:txBody>
      </p:sp>
      <p:pic>
        <p:nvPicPr>
          <p:cNvPr id="1044" name="Picture 20" descr="Image result for iphone in hand clipart"/>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65886" y="4603438"/>
            <a:ext cx="675395" cy="941748"/>
          </a:xfrm>
          <a:prstGeom prst="rect">
            <a:avLst/>
          </a:prstGeom>
          <a:noFill/>
          <a:extLst>
            <a:ext uri="{909E8E84-426E-40DD-AFC4-6F175D3DCCD1}">
              <a14:hiddenFill xmlns:a14="http://schemas.microsoft.com/office/drawing/2010/main">
                <a:solidFill>
                  <a:srgbClr val="FFFFFF"/>
                </a:solidFill>
              </a14:hiddenFill>
            </a:ext>
          </a:extLst>
        </p:spPr>
      </p:pic>
      <p:sp>
        <p:nvSpPr>
          <p:cNvPr id="49" name="Rounded Rectangle 48"/>
          <p:cNvSpPr/>
          <p:nvPr/>
        </p:nvSpPr>
        <p:spPr>
          <a:xfrm rot="229519">
            <a:off x="1635774" y="4684855"/>
            <a:ext cx="324791" cy="10419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525" dirty="0"/>
              <a:t>RELEASE</a:t>
            </a:r>
          </a:p>
        </p:txBody>
      </p:sp>
      <p:pic>
        <p:nvPicPr>
          <p:cNvPr id="1046" name="Picture 22" descr="Image result for duane reade logo"/>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rot="348515">
            <a:off x="1621275" y="4829174"/>
            <a:ext cx="281780" cy="3410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rx logo"/>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298311">
            <a:off x="1679692" y="5187146"/>
            <a:ext cx="128258" cy="120169"/>
          </a:xfrm>
          <a:prstGeom prst="rect">
            <a:avLst/>
          </a:prstGeom>
          <a:noFill/>
          <a:extLst>
            <a:ext uri="{909E8E84-426E-40DD-AFC4-6F175D3DCCD1}">
              <a14:hiddenFill xmlns:a14="http://schemas.microsoft.com/office/drawing/2010/main">
                <a:solidFill>
                  <a:srgbClr val="FFFFFF"/>
                </a:solidFill>
              </a14:hiddenFill>
            </a:ext>
          </a:extLst>
        </p:spPr>
      </p:pic>
      <p:sp>
        <p:nvSpPr>
          <p:cNvPr id="61" name="Freeform 60"/>
          <p:cNvSpPr/>
          <p:nvPr/>
        </p:nvSpPr>
        <p:spPr>
          <a:xfrm>
            <a:off x="2979229" y="3689448"/>
            <a:ext cx="1248830" cy="496619"/>
          </a:xfrm>
          <a:custGeom>
            <a:avLst/>
            <a:gdLst>
              <a:gd name="connsiteX0" fmla="*/ 0 w 2014779"/>
              <a:gd name="connsiteY0" fmla="*/ 80121 h 801211"/>
              <a:gd name="connsiteX1" fmla="*/ 80121 w 2014779"/>
              <a:gd name="connsiteY1" fmla="*/ 0 h 801211"/>
              <a:gd name="connsiteX2" fmla="*/ 1934658 w 2014779"/>
              <a:gd name="connsiteY2" fmla="*/ 0 h 801211"/>
              <a:gd name="connsiteX3" fmla="*/ 2014779 w 2014779"/>
              <a:gd name="connsiteY3" fmla="*/ 80121 h 801211"/>
              <a:gd name="connsiteX4" fmla="*/ 2014779 w 2014779"/>
              <a:gd name="connsiteY4" fmla="*/ 721090 h 801211"/>
              <a:gd name="connsiteX5" fmla="*/ 1934658 w 2014779"/>
              <a:gd name="connsiteY5" fmla="*/ 801211 h 801211"/>
              <a:gd name="connsiteX6" fmla="*/ 80121 w 2014779"/>
              <a:gd name="connsiteY6" fmla="*/ 801211 h 801211"/>
              <a:gd name="connsiteX7" fmla="*/ 0 w 2014779"/>
              <a:gd name="connsiteY7" fmla="*/ 721090 h 801211"/>
              <a:gd name="connsiteX8" fmla="*/ 0 w 2014779"/>
              <a:gd name="connsiteY8" fmla="*/ 80121 h 80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779" h="801211">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894" tIns="60463" rIns="81894" bIns="60463" numCol="1" spcCol="1270" anchor="ctr" anchorCtr="0">
            <a:noAutofit/>
          </a:bodyPr>
          <a:lstStyle/>
          <a:p>
            <a:pPr algn="ctr" defTabSz="1500188">
              <a:lnSpc>
                <a:spcPct val="90000"/>
              </a:lnSpc>
              <a:spcBef>
                <a:spcPct val="0"/>
              </a:spcBef>
              <a:spcAft>
                <a:spcPct val="35000"/>
              </a:spcAft>
            </a:pPr>
            <a:r>
              <a:rPr lang="en-US" sz="1050" dirty="0">
                <a:solidFill>
                  <a:schemeClr val="bg1"/>
                </a:solidFill>
              </a:rPr>
              <a:t>Smart Contract</a:t>
            </a:r>
          </a:p>
        </p:txBody>
      </p:sp>
      <p:pic>
        <p:nvPicPr>
          <p:cNvPr id="70" name="Picture 20" descr="Image result for iphone in hand clipart"/>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42464" y="4603438"/>
            <a:ext cx="675395" cy="941748"/>
          </a:xfrm>
          <a:prstGeom prst="rect">
            <a:avLst/>
          </a:prstGeom>
          <a:noFill/>
          <a:extLst>
            <a:ext uri="{909E8E84-426E-40DD-AFC4-6F175D3DCCD1}">
              <a14:hiddenFill xmlns:a14="http://schemas.microsoft.com/office/drawing/2010/main">
                <a:solidFill>
                  <a:srgbClr val="FFFFFF"/>
                </a:solidFill>
              </a14:hiddenFill>
            </a:ext>
          </a:extLst>
        </p:spPr>
      </p:pic>
      <p:sp>
        <p:nvSpPr>
          <p:cNvPr id="71" name="Rounded Rectangle 70"/>
          <p:cNvSpPr/>
          <p:nvPr/>
        </p:nvSpPr>
        <p:spPr>
          <a:xfrm rot="229519">
            <a:off x="3612352" y="4684855"/>
            <a:ext cx="324791" cy="1041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525" dirty="0"/>
              <a:t>READY</a:t>
            </a:r>
          </a:p>
        </p:txBody>
      </p:sp>
      <p:pic>
        <p:nvPicPr>
          <p:cNvPr id="72" name="Picture 22" descr="Image result for duane reade logo"/>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rot="348515">
            <a:off x="3597853" y="4829174"/>
            <a:ext cx="281780" cy="34106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4" descr="Image result for rx logo"/>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298311">
            <a:off x="3656269" y="5187146"/>
            <a:ext cx="128258" cy="120169"/>
          </a:xfrm>
          <a:prstGeom prst="rect">
            <a:avLst/>
          </a:prstGeom>
          <a:noFill/>
          <a:extLst>
            <a:ext uri="{909E8E84-426E-40DD-AFC4-6F175D3DCCD1}">
              <a14:hiddenFill xmlns:a14="http://schemas.microsoft.com/office/drawing/2010/main">
                <a:solidFill>
                  <a:srgbClr val="FFFFFF"/>
                </a:solidFill>
              </a14:hiddenFill>
            </a:ext>
          </a:extLst>
        </p:spPr>
      </p:pic>
      <p:sp>
        <p:nvSpPr>
          <p:cNvPr id="74" name="Freeform 73"/>
          <p:cNvSpPr/>
          <p:nvPr/>
        </p:nvSpPr>
        <p:spPr>
          <a:xfrm>
            <a:off x="4994417" y="3689448"/>
            <a:ext cx="1248830" cy="496619"/>
          </a:xfrm>
          <a:custGeom>
            <a:avLst/>
            <a:gdLst>
              <a:gd name="connsiteX0" fmla="*/ 0 w 2014779"/>
              <a:gd name="connsiteY0" fmla="*/ 80121 h 801211"/>
              <a:gd name="connsiteX1" fmla="*/ 80121 w 2014779"/>
              <a:gd name="connsiteY1" fmla="*/ 0 h 801211"/>
              <a:gd name="connsiteX2" fmla="*/ 1934658 w 2014779"/>
              <a:gd name="connsiteY2" fmla="*/ 0 h 801211"/>
              <a:gd name="connsiteX3" fmla="*/ 2014779 w 2014779"/>
              <a:gd name="connsiteY3" fmla="*/ 80121 h 801211"/>
              <a:gd name="connsiteX4" fmla="*/ 2014779 w 2014779"/>
              <a:gd name="connsiteY4" fmla="*/ 721090 h 801211"/>
              <a:gd name="connsiteX5" fmla="*/ 1934658 w 2014779"/>
              <a:gd name="connsiteY5" fmla="*/ 801211 h 801211"/>
              <a:gd name="connsiteX6" fmla="*/ 80121 w 2014779"/>
              <a:gd name="connsiteY6" fmla="*/ 801211 h 801211"/>
              <a:gd name="connsiteX7" fmla="*/ 0 w 2014779"/>
              <a:gd name="connsiteY7" fmla="*/ 721090 h 801211"/>
              <a:gd name="connsiteX8" fmla="*/ 0 w 2014779"/>
              <a:gd name="connsiteY8" fmla="*/ 80121 h 80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779" h="801211">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894" tIns="60463" rIns="81894" bIns="60463" numCol="1" spcCol="1270" anchor="ctr" anchorCtr="0">
            <a:noAutofit/>
          </a:bodyPr>
          <a:lstStyle/>
          <a:p>
            <a:pPr algn="ctr" defTabSz="1500188">
              <a:lnSpc>
                <a:spcPct val="90000"/>
              </a:lnSpc>
              <a:spcBef>
                <a:spcPct val="0"/>
              </a:spcBef>
              <a:spcAft>
                <a:spcPct val="35000"/>
              </a:spcAft>
            </a:pPr>
            <a:r>
              <a:rPr lang="en-US" sz="1050" dirty="0">
                <a:solidFill>
                  <a:schemeClr val="bg1"/>
                </a:solidFill>
              </a:rPr>
              <a:t>Identity &amp; Insurance on a DL</a:t>
            </a:r>
          </a:p>
        </p:txBody>
      </p:sp>
      <p:sp>
        <p:nvSpPr>
          <p:cNvPr id="76" name="Freeform 75"/>
          <p:cNvSpPr/>
          <p:nvPr/>
        </p:nvSpPr>
        <p:spPr>
          <a:xfrm>
            <a:off x="7030492" y="3689448"/>
            <a:ext cx="1248830" cy="496619"/>
          </a:xfrm>
          <a:custGeom>
            <a:avLst/>
            <a:gdLst>
              <a:gd name="connsiteX0" fmla="*/ 0 w 2014779"/>
              <a:gd name="connsiteY0" fmla="*/ 80121 h 801211"/>
              <a:gd name="connsiteX1" fmla="*/ 80121 w 2014779"/>
              <a:gd name="connsiteY1" fmla="*/ 0 h 801211"/>
              <a:gd name="connsiteX2" fmla="*/ 1934658 w 2014779"/>
              <a:gd name="connsiteY2" fmla="*/ 0 h 801211"/>
              <a:gd name="connsiteX3" fmla="*/ 2014779 w 2014779"/>
              <a:gd name="connsiteY3" fmla="*/ 80121 h 801211"/>
              <a:gd name="connsiteX4" fmla="*/ 2014779 w 2014779"/>
              <a:gd name="connsiteY4" fmla="*/ 721090 h 801211"/>
              <a:gd name="connsiteX5" fmla="*/ 1934658 w 2014779"/>
              <a:gd name="connsiteY5" fmla="*/ 801211 h 801211"/>
              <a:gd name="connsiteX6" fmla="*/ 80121 w 2014779"/>
              <a:gd name="connsiteY6" fmla="*/ 801211 h 801211"/>
              <a:gd name="connsiteX7" fmla="*/ 0 w 2014779"/>
              <a:gd name="connsiteY7" fmla="*/ 721090 h 801211"/>
              <a:gd name="connsiteX8" fmla="*/ 0 w 2014779"/>
              <a:gd name="connsiteY8" fmla="*/ 80121 h 80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779" h="801211">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894" tIns="60463" rIns="81894" bIns="60463" numCol="1" spcCol="1270" anchor="ctr" anchorCtr="0">
            <a:noAutofit/>
          </a:bodyPr>
          <a:lstStyle/>
          <a:p>
            <a:pPr algn="ctr" defTabSz="1500188">
              <a:lnSpc>
                <a:spcPct val="90000"/>
              </a:lnSpc>
              <a:spcBef>
                <a:spcPct val="0"/>
              </a:spcBef>
              <a:spcAft>
                <a:spcPct val="35000"/>
              </a:spcAft>
            </a:pPr>
            <a:r>
              <a:rPr lang="en-US" sz="1050" dirty="0">
                <a:solidFill>
                  <a:schemeClr val="bg1"/>
                </a:solidFill>
              </a:rPr>
              <a:t>Smart Contract &amp; Real Time Payment</a:t>
            </a:r>
          </a:p>
        </p:txBody>
      </p:sp>
      <p:pic>
        <p:nvPicPr>
          <p:cNvPr id="52" name="Picture 51"/>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16823" y="4876264"/>
            <a:ext cx="876045" cy="670466"/>
          </a:xfrm>
          <a:prstGeom prst="rect">
            <a:avLst/>
          </a:prstGeom>
        </p:spPr>
      </p:pic>
      <p:pic>
        <p:nvPicPr>
          <p:cNvPr id="1052" name="Picture 28" descr="Image result for healthy clipart"/>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348457" y="4986400"/>
            <a:ext cx="368558" cy="56670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sick man clipart"/>
          <p:cNvPicPr>
            <a:picLocks noChangeAspect="1" noChangeArrowheads="1"/>
          </p:cNvPicPr>
          <p:nvPr/>
        </p:nvPicPr>
        <p:blipFill>
          <a:blip r:embed="rId11"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403705" y="3003677"/>
            <a:ext cx="570995" cy="480540"/>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p:cNvSpPr/>
          <p:nvPr/>
        </p:nvSpPr>
        <p:spPr>
          <a:xfrm>
            <a:off x="6516216" y="3569510"/>
            <a:ext cx="108012" cy="34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Rectangle 53"/>
          <p:cNvSpPr/>
          <p:nvPr/>
        </p:nvSpPr>
        <p:spPr>
          <a:xfrm>
            <a:off x="1538154" y="3589776"/>
            <a:ext cx="5086074" cy="34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Down Arrow 54"/>
          <p:cNvSpPr/>
          <p:nvPr/>
        </p:nvSpPr>
        <p:spPr>
          <a:xfrm>
            <a:off x="1458742" y="3615384"/>
            <a:ext cx="317909" cy="31369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ight Arrow 83"/>
          <p:cNvSpPr/>
          <p:nvPr/>
        </p:nvSpPr>
        <p:spPr>
          <a:xfrm>
            <a:off x="2696183" y="4668705"/>
            <a:ext cx="269826" cy="2285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ight Arrow 84"/>
          <p:cNvSpPr/>
          <p:nvPr/>
        </p:nvSpPr>
        <p:spPr>
          <a:xfrm>
            <a:off x="4718813" y="4668705"/>
            <a:ext cx="269826" cy="2285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ight Arrow 85"/>
          <p:cNvSpPr/>
          <p:nvPr/>
        </p:nvSpPr>
        <p:spPr>
          <a:xfrm>
            <a:off x="6745427" y="4668705"/>
            <a:ext cx="269826" cy="2285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Footer Placeholder 4"/>
          <p:cNvSpPr>
            <a:spLocks noGrp="1"/>
          </p:cNvSpPr>
          <p:nvPr>
            <p:ph type="ftr" sz="quarter" idx="4294967295"/>
          </p:nvPr>
        </p:nvSpPr>
        <p:spPr>
          <a:xfrm>
            <a:off x="1172476" y="5648419"/>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1384206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52" y="1171138"/>
            <a:ext cx="7864883" cy="281557"/>
          </a:xfrm>
        </p:spPr>
        <p:txBody>
          <a:bodyPr>
            <a:noAutofit/>
          </a:bodyPr>
          <a:lstStyle/>
          <a:p>
            <a:r>
              <a:rPr lang="en-US" sz="3500" dirty="0" err="1">
                <a:solidFill>
                  <a:schemeClr val="tx2"/>
                </a:solidFill>
              </a:rPr>
              <a:t>Blockchain</a:t>
            </a:r>
            <a:r>
              <a:rPr lang="en-US" sz="3500" dirty="0">
                <a:solidFill>
                  <a:schemeClr val="tx2"/>
                </a:solidFill>
              </a:rPr>
              <a:t>/DLT Primer </a:t>
            </a:r>
            <a:br>
              <a:rPr lang="en-US" sz="3500" dirty="0"/>
            </a:br>
            <a:endParaRPr lang="en-US" sz="3500" dirty="0"/>
          </a:p>
        </p:txBody>
      </p:sp>
      <p:sp>
        <p:nvSpPr>
          <p:cNvPr id="3" name="Content Placeholder 2"/>
          <p:cNvSpPr>
            <a:spLocks noGrp="1"/>
          </p:cNvSpPr>
          <p:nvPr>
            <p:ph idx="1"/>
          </p:nvPr>
        </p:nvSpPr>
        <p:spPr>
          <a:xfrm>
            <a:off x="1331778" y="1817184"/>
            <a:ext cx="7665244" cy="3429922"/>
          </a:xfrm>
        </p:spPr>
        <p:txBody>
          <a:bodyPr>
            <a:normAutofit fontScale="92500" lnSpcReduction="10000"/>
          </a:bodyPr>
          <a:lstStyle/>
          <a:p>
            <a:r>
              <a:rPr lang="en-US" sz="1800" dirty="0" err="1"/>
              <a:t>Blockchain</a:t>
            </a:r>
            <a:r>
              <a:rPr lang="en-US" sz="1800" dirty="0"/>
              <a:t> is a ledger distributed across a network (e.g., the Internet) and available to all users in the network to view and edit the transactions in a secure way using cryptography technology. </a:t>
            </a:r>
          </a:p>
          <a:p>
            <a:endParaRPr lang="en-US" sz="1800" dirty="0"/>
          </a:p>
          <a:p>
            <a:endParaRPr lang="en-US" sz="1800" dirty="0"/>
          </a:p>
          <a:p>
            <a:r>
              <a:rPr lang="en-US" sz="1800" dirty="0"/>
              <a:t>Each transaction is registered in the ledger building the history of that particular transaction, and validated for its authenticity by the users. </a:t>
            </a:r>
          </a:p>
          <a:p>
            <a:endParaRPr lang="en-US" sz="1800" dirty="0"/>
          </a:p>
          <a:p>
            <a:endParaRPr lang="en-US" sz="1800" dirty="0"/>
          </a:p>
          <a:p>
            <a:r>
              <a:rPr lang="en-US" sz="1800" dirty="0" err="1"/>
              <a:t>Blockchain</a:t>
            </a:r>
            <a:r>
              <a:rPr lang="en-US" sz="1800" dirty="0"/>
              <a:t> provides integrity, auditability, governance and transfer of ownership capabilities. This provides businesses with faster and more efficient processing, lower cost of operation and greater resilience against system failure. </a:t>
            </a:r>
          </a:p>
          <a:p>
            <a:endParaRPr lang="en-US" sz="1800" dirty="0"/>
          </a:p>
        </p:txBody>
      </p:sp>
      <p:sp>
        <p:nvSpPr>
          <p:cNvPr id="6" name="Slide Number Placeholder 5"/>
          <p:cNvSpPr>
            <a:spLocks noGrp="1"/>
          </p:cNvSpPr>
          <p:nvPr>
            <p:ph type="sldNum" sz="quarter" idx="4"/>
          </p:nvPr>
        </p:nvSpPr>
        <p:spPr/>
        <p:txBody>
          <a:bodyPr/>
          <a:lstStyle/>
          <a:p>
            <a:r>
              <a:rPr lang="en-GB"/>
              <a:t>p</a:t>
            </a:r>
            <a:fld id="{A8B2F76E-E94F-1B47-ACE1-BFCD783CD915}" type="slidenum">
              <a:rPr lang="en-GB" smtClean="0"/>
              <a:pPr/>
              <a:t>27</a:t>
            </a:fld>
            <a:r>
              <a:rPr lang="en-GB"/>
              <a:t>.</a:t>
            </a:r>
            <a:endParaRPr lang="en-GB"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8588" y="2810026"/>
            <a:ext cx="1043888" cy="1043888"/>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275" y="1750576"/>
            <a:ext cx="791201" cy="791201"/>
          </a:xfrm>
          <a:prstGeom prst="rect">
            <a:avLst/>
          </a:prstGeom>
        </p:spPr>
      </p:pic>
      <p:pic>
        <p:nvPicPr>
          <p:cNvPr id="10" name="Picture 12" descr="Image result for sign contract icon"/>
          <p:cNvPicPr>
            <a:picLocks noChangeAspect="1" noChangeArrowheads="1"/>
          </p:cNvPicPr>
          <p:nvPr/>
        </p:nvPicPr>
        <p:blipFill>
          <a:blip r:embed="rId4"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375197" y="4122162"/>
            <a:ext cx="797279" cy="797279"/>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4294967295"/>
          </p:nvPr>
        </p:nvSpPr>
        <p:spPr>
          <a:xfrm>
            <a:off x="529475" y="5867400"/>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673003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377940" y="3234690"/>
            <a:ext cx="925830" cy="4686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a:p>
        </p:txBody>
      </p:sp>
      <p:pic>
        <p:nvPicPr>
          <p:cNvPr id="13" name="Content Placeholder 12"/>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154430" y="1725930"/>
            <a:ext cx="6777990" cy="3843275"/>
          </a:xfrm>
        </p:spPr>
      </p:pic>
      <p:sp>
        <p:nvSpPr>
          <p:cNvPr id="15" name="Title 1"/>
          <p:cNvSpPr>
            <a:spLocks noGrp="1"/>
          </p:cNvSpPr>
          <p:nvPr>
            <p:ph type="title"/>
          </p:nvPr>
        </p:nvSpPr>
        <p:spPr>
          <a:xfrm>
            <a:off x="304800" y="914400"/>
            <a:ext cx="7886700" cy="281557"/>
          </a:xfrm>
        </p:spPr>
        <p:txBody>
          <a:bodyPr>
            <a:noAutofit/>
          </a:bodyPr>
          <a:lstStyle/>
          <a:p>
            <a:r>
              <a:rPr lang="en-US" sz="3500" dirty="0">
                <a:solidFill>
                  <a:schemeClr val="tx2"/>
                </a:solidFill>
              </a:rPr>
              <a:t>McKinsey Report on DLT</a:t>
            </a:r>
            <a:r>
              <a:rPr lang="en-US" sz="3500" dirty="0"/>
              <a:t>.</a:t>
            </a:r>
          </a:p>
        </p:txBody>
      </p:sp>
    </p:spTree>
    <p:extLst>
      <p:ext uri="{BB962C8B-B14F-4D97-AF65-F5344CB8AC3E}">
        <p14:creationId xmlns:p14="http://schemas.microsoft.com/office/powerpoint/2010/main" val="373607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31" y="1314575"/>
            <a:ext cx="7886700" cy="281557"/>
          </a:xfrm>
        </p:spPr>
        <p:txBody>
          <a:bodyPr>
            <a:normAutofit fontScale="90000"/>
          </a:bodyPr>
          <a:lstStyle/>
          <a:p>
            <a:r>
              <a:rPr lang="en-US" sz="2100" dirty="0">
                <a:solidFill>
                  <a:schemeClr val="tx2"/>
                </a:solidFill>
              </a:rPr>
              <a:t>What does R3 do</a:t>
            </a:r>
            <a:r>
              <a:rPr lang="en-US" sz="2100" dirty="0">
                <a:solidFill>
                  <a:schemeClr val="tx1"/>
                </a:solidFill>
              </a:rPr>
              <a:t>?</a:t>
            </a:r>
          </a:p>
        </p:txBody>
      </p:sp>
      <p:grpSp>
        <p:nvGrpSpPr>
          <p:cNvPr id="3" name="Group 2"/>
          <p:cNvGrpSpPr/>
          <p:nvPr/>
        </p:nvGrpSpPr>
        <p:grpSpPr>
          <a:xfrm>
            <a:off x="1871701" y="2348880"/>
            <a:ext cx="2700300" cy="2484276"/>
            <a:chOff x="2639617" y="1988840"/>
            <a:chExt cx="3600400" cy="3312368"/>
          </a:xfrm>
        </p:grpSpPr>
        <p:sp>
          <p:nvSpPr>
            <p:cNvPr id="6" name="Rounded Rectangle 5"/>
            <p:cNvSpPr/>
            <p:nvPr/>
          </p:nvSpPr>
          <p:spPr>
            <a:xfrm>
              <a:off x="2639617" y="1988840"/>
              <a:ext cx="3600400" cy="33123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p>
            <a:p>
              <a:pPr algn="ctr"/>
              <a:endParaRPr lang="en-US" sz="2700" b="1" dirty="0"/>
            </a:p>
            <a:p>
              <a:pPr algn="ctr"/>
              <a:r>
                <a:rPr lang="en-US" sz="2700" b="1" dirty="0"/>
                <a:t>Platform</a:t>
              </a:r>
              <a:endParaRPr lang="en-US" sz="1350" b="1"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3912" y="2380102"/>
              <a:ext cx="1271809" cy="1223572"/>
            </a:xfrm>
            <a:prstGeom prst="rect">
              <a:avLst/>
            </a:prstGeom>
          </p:spPr>
        </p:pic>
      </p:grpSp>
      <p:grpSp>
        <p:nvGrpSpPr>
          <p:cNvPr id="4" name="Group 3"/>
          <p:cNvGrpSpPr/>
          <p:nvPr/>
        </p:nvGrpSpPr>
        <p:grpSpPr>
          <a:xfrm>
            <a:off x="4734018" y="2339769"/>
            <a:ext cx="2700300" cy="2484276"/>
            <a:chOff x="6456040" y="1976692"/>
            <a:chExt cx="3600400" cy="3312368"/>
          </a:xfrm>
        </p:grpSpPr>
        <p:sp>
          <p:nvSpPr>
            <p:cNvPr id="8" name="Rounded Rectangle 7"/>
            <p:cNvSpPr/>
            <p:nvPr/>
          </p:nvSpPr>
          <p:spPr>
            <a:xfrm>
              <a:off x="6456040" y="1976692"/>
              <a:ext cx="3600400" cy="33123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p>
            <a:p>
              <a:pPr algn="ctr"/>
              <a:endParaRPr lang="en-US" sz="2700" b="1" dirty="0"/>
            </a:p>
            <a:p>
              <a:pPr algn="ctr"/>
              <a:r>
                <a:rPr lang="en-US" sz="2700" b="1" dirty="0"/>
                <a:t>Services</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0335" y="2380102"/>
              <a:ext cx="1271809" cy="1223572"/>
            </a:xfrm>
            <a:prstGeom prst="rect">
              <a:avLst/>
            </a:prstGeom>
          </p:spPr>
        </p:pic>
      </p:grpSp>
      <p:sp>
        <p:nvSpPr>
          <p:cNvPr id="13" name="Footer Placeholder 4"/>
          <p:cNvSpPr>
            <a:spLocks noGrp="1"/>
          </p:cNvSpPr>
          <p:nvPr>
            <p:ph type="ftr" sz="quarter" idx="4294967295"/>
          </p:nvPr>
        </p:nvSpPr>
        <p:spPr>
          <a:xfrm>
            <a:off x="1172476" y="5648419"/>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55539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70154" y="554552"/>
            <a:ext cx="8051292" cy="651510"/>
          </a:xfrm>
          <a:prstGeom prst="rect">
            <a:avLst/>
          </a:prstGeom>
          <a:noFill/>
          <a:ln>
            <a:noFill/>
          </a:ln>
        </p:spPr>
        <p:txBody>
          <a:bodyPr lIns="68580" tIns="34290" rIns="68569" bIns="34290"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3200" b="1" i="0" u="none" strike="noStrike" cap="none">
                <a:solidFill>
                  <a:schemeClr val="dk1"/>
                </a:solidFill>
                <a:latin typeface="Arial"/>
                <a:ea typeface="Arial"/>
                <a:cs typeface="Arial"/>
                <a:sym typeface="Arial"/>
                <a:rtl val="0"/>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spcBef>
                <a:spcPct val="0"/>
              </a:spcBef>
              <a:buClr>
                <a:srgbClr val="000000"/>
              </a:buClr>
              <a:defRPr/>
            </a:pPr>
            <a:r>
              <a:rPr lang="en-US" sz="3500" dirty="0">
                <a:solidFill>
                  <a:schemeClr val="tx2"/>
                </a:solidFill>
                <a:latin typeface="+mj-lt"/>
                <a:ea typeface="+mj-ea"/>
                <a:cs typeface="+mj-cs"/>
              </a:rPr>
              <a:t>World Economic Forum Report on DLT</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 y="1219200"/>
            <a:ext cx="7924800" cy="4493265"/>
          </a:xfrm>
          <a:prstGeom prst="rect">
            <a:avLst/>
          </a:prstGeom>
        </p:spPr>
      </p:pic>
      <p:sp>
        <p:nvSpPr>
          <p:cNvPr id="5" name="Footer Placeholder 4"/>
          <p:cNvSpPr txBox="1">
            <a:spLocks/>
          </p:cNvSpPr>
          <p:nvPr/>
        </p:nvSpPr>
        <p:spPr>
          <a:xfrm>
            <a:off x="533400" y="5738741"/>
            <a:ext cx="1604606" cy="115416"/>
          </a:xfrm>
          <a:prstGeom prst="rect">
            <a:avLst/>
          </a:prstGeom>
          <a:solidFill>
            <a:schemeClr val="bg1"/>
          </a:solidFill>
        </p:spPr>
        <p:txBody>
          <a:bodyPr vert="horz" wrap="none" lIns="0" tIns="0" rIns="0" bIns="0" rtlCol="0" anchor="ctr">
            <a:spAutoFit/>
          </a:bodyPr>
          <a:lstStyle>
            <a:defPPr>
              <a:defRPr lang="en-US"/>
            </a:defPPr>
            <a:lvl1pPr marL="0" algn="l" defTabSz="914400" rtl="0" eaLnBrk="1" latinLnBrk="0" hangingPunct="1">
              <a:defRPr sz="10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750"/>
              <a:t>R3 Lab &amp; Research Centre - confidential.</a:t>
            </a:r>
            <a:endParaRPr lang="en-GB" sz="750" dirty="0"/>
          </a:p>
        </p:txBody>
      </p:sp>
    </p:spTree>
    <p:extLst>
      <p:ext uri="{BB962C8B-B14F-4D97-AF65-F5344CB8AC3E}">
        <p14:creationId xmlns:p14="http://schemas.microsoft.com/office/powerpoint/2010/main" val="1884302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4765109" y="3010136"/>
            <a:ext cx="520304" cy="529233"/>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2"/>
              </a:solidFill>
            </a:endParaRPr>
          </a:p>
        </p:txBody>
      </p:sp>
      <p:sp>
        <p:nvSpPr>
          <p:cNvPr id="11" name="Oval 10"/>
          <p:cNvSpPr/>
          <p:nvPr/>
        </p:nvSpPr>
        <p:spPr>
          <a:xfrm>
            <a:off x="4761614" y="3967089"/>
            <a:ext cx="520304" cy="529233"/>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2"/>
              </a:solidFill>
            </a:endParaRPr>
          </a:p>
        </p:txBody>
      </p:sp>
      <p:sp>
        <p:nvSpPr>
          <p:cNvPr id="18" name="Oval 17"/>
          <p:cNvSpPr/>
          <p:nvPr/>
        </p:nvSpPr>
        <p:spPr>
          <a:xfrm>
            <a:off x="4761614" y="2158215"/>
            <a:ext cx="520304" cy="529233"/>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2"/>
              </a:solidFill>
            </a:endParaRPr>
          </a:p>
        </p:txBody>
      </p:sp>
      <p:grpSp>
        <p:nvGrpSpPr>
          <p:cNvPr id="19" name="Group 18"/>
          <p:cNvGrpSpPr/>
          <p:nvPr/>
        </p:nvGrpSpPr>
        <p:grpSpPr>
          <a:xfrm>
            <a:off x="491532" y="3129412"/>
            <a:ext cx="520304" cy="529233"/>
            <a:chOff x="692151" y="1885950"/>
            <a:chExt cx="693738" cy="705644"/>
          </a:xfrm>
        </p:grpSpPr>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1455" y="2031207"/>
              <a:ext cx="415130" cy="415130"/>
            </a:xfrm>
            <a:prstGeom prst="rect">
              <a:avLst/>
            </a:prstGeom>
          </p:spPr>
        </p:pic>
        <p:sp>
          <p:nvSpPr>
            <p:cNvPr id="21" name="Oval 20"/>
            <p:cNvSpPr/>
            <p:nvPr/>
          </p:nvSpPr>
          <p:spPr>
            <a:xfrm>
              <a:off x="692151" y="1885950"/>
              <a:ext cx="693738" cy="705644"/>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2"/>
                </a:solidFill>
              </a:endParaRPr>
            </a:p>
          </p:txBody>
        </p:sp>
      </p:grpSp>
      <p:sp>
        <p:nvSpPr>
          <p:cNvPr id="24" name="Oval 23"/>
          <p:cNvSpPr/>
          <p:nvPr/>
        </p:nvSpPr>
        <p:spPr>
          <a:xfrm>
            <a:off x="491532" y="4055882"/>
            <a:ext cx="520304" cy="529233"/>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2"/>
              </a:solidFill>
            </a:endParaRPr>
          </a:p>
        </p:txBody>
      </p:sp>
      <p:sp>
        <p:nvSpPr>
          <p:cNvPr id="25" name="TextBox 24"/>
          <p:cNvSpPr txBox="1"/>
          <p:nvPr/>
        </p:nvSpPr>
        <p:spPr>
          <a:xfrm>
            <a:off x="1294013" y="2179189"/>
            <a:ext cx="3159115" cy="507831"/>
          </a:xfrm>
          <a:prstGeom prst="rect">
            <a:avLst/>
          </a:prstGeom>
          <a:noFill/>
        </p:spPr>
        <p:txBody>
          <a:bodyPr wrap="square" rtlCol="0">
            <a:spAutoFit/>
          </a:bodyPr>
          <a:lstStyle/>
          <a:p>
            <a:r>
              <a:rPr lang="en-US" sz="1350" b="1"/>
              <a:t>Blockchain-inspired</a:t>
            </a:r>
            <a:r>
              <a:rPr lang="en-US" sz="1350"/>
              <a:t>: takes best attributes from Bitcoin, Ethereum, and others. </a:t>
            </a:r>
          </a:p>
        </p:txBody>
      </p:sp>
      <p:sp>
        <p:nvSpPr>
          <p:cNvPr id="26" name="TextBox 25"/>
          <p:cNvSpPr txBox="1"/>
          <p:nvPr/>
        </p:nvSpPr>
        <p:spPr>
          <a:xfrm>
            <a:off x="1294013" y="3151653"/>
            <a:ext cx="3159114" cy="507831"/>
          </a:xfrm>
          <a:prstGeom prst="rect">
            <a:avLst/>
          </a:prstGeom>
          <a:noFill/>
        </p:spPr>
        <p:txBody>
          <a:bodyPr wrap="square" rtlCol="0">
            <a:spAutoFit/>
          </a:bodyPr>
          <a:lstStyle/>
          <a:p>
            <a:r>
              <a:rPr lang="en-US" sz="1350" b="1"/>
              <a:t>Enterprise grade</a:t>
            </a:r>
            <a:r>
              <a:rPr lang="en-US" sz="1350"/>
              <a:t>: built specifically for financial markets. </a:t>
            </a:r>
          </a:p>
        </p:txBody>
      </p:sp>
      <p:sp>
        <p:nvSpPr>
          <p:cNvPr id="27" name="TextBox 26"/>
          <p:cNvSpPr txBox="1"/>
          <p:nvPr/>
        </p:nvSpPr>
        <p:spPr>
          <a:xfrm>
            <a:off x="1294013" y="4055882"/>
            <a:ext cx="3159114" cy="507831"/>
          </a:xfrm>
          <a:prstGeom prst="rect">
            <a:avLst/>
          </a:prstGeom>
          <a:noFill/>
        </p:spPr>
        <p:txBody>
          <a:bodyPr wrap="square" rtlCol="0">
            <a:spAutoFit/>
          </a:bodyPr>
          <a:lstStyle/>
          <a:p>
            <a:r>
              <a:rPr lang="en-US" sz="1350" b="1"/>
              <a:t>Data privacy</a:t>
            </a:r>
            <a:r>
              <a:rPr lang="en-US" sz="1350"/>
              <a:t>: transactions info propagated only to relevant nodes. </a:t>
            </a:r>
          </a:p>
        </p:txBody>
      </p:sp>
      <p:sp>
        <p:nvSpPr>
          <p:cNvPr id="28" name="TextBox 27"/>
          <p:cNvSpPr txBox="1"/>
          <p:nvPr/>
        </p:nvSpPr>
        <p:spPr>
          <a:xfrm>
            <a:off x="5374785" y="2161768"/>
            <a:ext cx="3619514" cy="715581"/>
          </a:xfrm>
          <a:prstGeom prst="rect">
            <a:avLst/>
          </a:prstGeom>
          <a:noFill/>
        </p:spPr>
        <p:txBody>
          <a:bodyPr wrap="square" rtlCol="0">
            <a:spAutoFit/>
          </a:bodyPr>
          <a:lstStyle/>
          <a:p>
            <a:r>
              <a:rPr lang="en-US" sz="1350" b="1"/>
              <a:t>Consensus</a:t>
            </a:r>
            <a:r>
              <a:rPr lang="en-US" sz="1350"/>
              <a:t>: achieved at individual deal level, rather than system level. Supports a variety of consensus mechanisms.</a:t>
            </a:r>
          </a:p>
        </p:txBody>
      </p:sp>
      <p:sp>
        <p:nvSpPr>
          <p:cNvPr id="29" name="TextBox 28"/>
          <p:cNvSpPr txBox="1"/>
          <p:nvPr/>
        </p:nvSpPr>
        <p:spPr>
          <a:xfrm>
            <a:off x="5378280" y="3029334"/>
            <a:ext cx="3616019" cy="507831"/>
          </a:xfrm>
          <a:prstGeom prst="rect">
            <a:avLst/>
          </a:prstGeom>
          <a:noFill/>
        </p:spPr>
        <p:txBody>
          <a:bodyPr wrap="square" rtlCol="0">
            <a:spAutoFit/>
          </a:bodyPr>
          <a:lstStyle/>
          <a:p>
            <a:r>
              <a:rPr lang="en-US" sz="1350" b="1"/>
              <a:t>Regulator-focused</a:t>
            </a:r>
            <a:r>
              <a:rPr lang="en-US" sz="1350"/>
              <a:t>: design directly enables regulatory/supervisor observer nodes.</a:t>
            </a:r>
          </a:p>
        </p:txBody>
      </p:sp>
      <p:sp>
        <p:nvSpPr>
          <p:cNvPr id="30" name="TextBox 29"/>
          <p:cNvSpPr txBox="1"/>
          <p:nvPr/>
        </p:nvSpPr>
        <p:spPr>
          <a:xfrm>
            <a:off x="5427024" y="3982894"/>
            <a:ext cx="3463196" cy="507831"/>
          </a:xfrm>
          <a:prstGeom prst="rect">
            <a:avLst/>
          </a:prstGeom>
          <a:noFill/>
        </p:spPr>
        <p:txBody>
          <a:bodyPr wrap="square" rtlCol="0">
            <a:spAutoFit/>
          </a:bodyPr>
          <a:lstStyle/>
          <a:p>
            <a:r>
              <a:rPr lang="en-US" sz="1350" b="1"/>
              <a:t>Smart contract</a:t>
            </a:r>
            <a:r>
              <a:rPr lang="en-US" sz="1350"/>
              <a:t>: strong link between legal prose and smart contract code.</a:t>
            </a:r>
          </a:p>
        </p:txBody>
      </p:sp>
      <p:grpSp>
        <p:nvGrpSpPr>
          <p:cNvPr id="32" name="Group 31"/>
          <p:cNvGrpSpPr/>
          <p:nvPr/>
        </p:nvGrpSpPr>
        <p:grpSpPr>
          <a:xfrm>
            <a:off x="491532" y="2179188"/>
            <a:ext cx="520304" cy="529233"/>
            <a:chOff x="692151" y="1879600"/>
            <a:chExt cx="693738" cy="705644"/>
          </a:xfrm>
        </p:grpSpPr>
        <p:sp>
          <p:nvSpPr>
            <p:cNvPr id="7" name="Oval 6"/>
            <p:cNvSpPr/>
            <p:nvPr/>
          </p:nvSpPr>
          <p:spPr>
            <a:xfrm>
              <a:off x="692151" y="1879600"/>
              <a:ext cx="693738" cy="705644"/>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2"/>
                </a:solidFill>
              </a:endParaRPr>
            </a:p>
          </p:txBody>
        </p:sp>
        <p:pic>
          <p:nvPicPr>
            <p:cNvPr id="31" name="Picture 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599" y="2121784"/>
              <a:ext cx="526842" cy="221274"/>
            </a:xfrm>
            <a:prstGeom prst="rect">
              <a:avLst/>
            </a:prstGeom>
          </p:spPr>
        </p:pic>
      </p:gr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9370" y="4137871"/>
            <a:ext cx="358676" cy="358676"/>
          </a:xfrm>
          <a:prstGeom prst="rect">
            <a:avLst/>
          </a:prstGeom>
        </p:spPr>
      </p:pic>
      <p:pic>
        <p:nvPicPr>
          <p:cNvPr id="34" name="Picture 3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27915" y="3089839"/>
            <a:ext cx="363736" cy="363736"/>
          </a:xfrm>
          <a:prstGeom prst="rect">
            <a:avLst/>
          </a:prstGeom>
        </p:spPr>
      </p:pic>
      <p:pic>
        <p:nvPicPr>
          <p:cNvPr id="35" name="Picture 3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34762" y="4042991"/>
            <a:ext cx="377429" cy="377429"/>
          </a:xfrm>
          <a:prstGeom prst="rect">
            <a:avLst/>
          </a:prstGeom>
        </p:spPr>
      </p:pic>
      <p:pic>
        <p:nvPicPr>
          <p:cNvPr id="36" name="Picture 3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03881" y="2270242"/>
            <a:ext cx="429816" cy="394966"/>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2826" y="1285311"/>
            <a:ext cx="1513181" cy="617925"/>
          </a:xfrm>
          <a:prstGeom prst="rect">
            <a:avLst/>
          </a:prstGeom>
        </p:spPr>
      </p:pic>
      <p:sp>
        <p:nvSpPr>
          <p:cNvPr id="40" name="Rectangle 39"/>
          <p:cNvSpPr/>
          <p:nvPr/>
        </p:nvSpPr>
        <p:spPr>
          <a:xfrm>
            <a:off x="1816918" y="1350691"/>
            <a:ext cx="4942187" cy="507831"/>
          </a:xfrm>
          <a:prstGeom prst="rect">
            <a:avLst/>
          </a:prstGeom>
        </p:spPr>
        <p:txBody>
          <a:bodyPr wrap="none">
            <a:spAutoFit/>
          </a:bodyPr>
          <a:lstStyle/>
          <a:p>
            <a:r>
              <a:rPr lang="en-US" sz="2700" b="1">
                <a:solidFill>
                  <a:schemeClr val="tx2"/>
                </a:solidFill>
              </a:rPr>
              <a:t>A unique shared ledger approach</a:t>
            </a:r>
            <a:endParaRPr lang="en-US" sz="2700" b="1"/>
          </a:p>
        </p:txBody>
      </p:sp>
      <p:sp>
        <p:nvSpPr>
          <p:cNvPr id="39" name="Oval 38"/>
          <p:cNvSpPr/>
          <p:nvPr/>
        </p:nvSpPr>
        <p:spPr>
          <a:xfrm>
            <a:off x="1303157" y="4882047"/>
            <a:ext cx="520304" cy="529233"/>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2"/>
              </a:solidFill>
            </a:endParaRPr>
          </a:p>
        </p:txBody>
      </p:sp>
      <p:sp>
        <p:nvSpPr>
          <p:cNvPr id="3" name="Rectangle 2"/>
          <p:cNvSpPr/>
          <p:nvPr/>
        </p:nvSpPr>
        <p:spPr>
          <a:xfrm>
            <a:off x="1972103" y="4843114"/>
            <a:ext cx="6760989" cy="715581"/>
          </a:xfrm>
          <a:prstGeom prst="rect">
            <a:avLst/>
          </a:prstGeom>
        </p:spPr>
        <p:txBody>
          <a:bodyPr wrap="square" anchor="t">
            <a:spAutoFit/>
          </a:bodyPr>
          <a:lstStyle/>
          <a:p>
            <a:r>
              <a:rPr lang="en-US" sz="1350" b="1"/>
              <a:t>Easy integration</a:t>
            </a:r>
            <a:r>
              <a:rPr lang="en-US" sz="1350"/>
              <a:t>: reuse existing developer skills and make integration with bank systems easy and safe. Query and join the ledger to existing DBs with SQL, and code contracts in modern, standard languages like Java.</a:t>
            </a:r>
          </a:p>
        </p:txBody>
      </p:sp>
      <p:pic>
        <p:nvPicPr>
          <p:cNvPr id="4" name="Picture 3"/>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83659" y="4977632"/>
            <a:ext cx="368550" cy="368550"/>
          </a:xfrm>
          <a:prstGeom prst="rect">
            <a:avLst/>
          </a:prstGeom>
        </p:spPr>
      </p:pic>
      <p:sp>
        <p:nvSpPr>
          <p:cNvPr id="37" name="Slide Number Placeholder 2"/>
          <p:cNvSpPr>
            <a:spLocks noGrp="1"/>
          </p:cNvSpPr>
          <p:nvPr>
            <p:ph type="sldNum" sz="quarter" idx="4294967295"/>
          </p:nvPr>
        </p:nvSpPr>
        <p:spPr>
          <a:xfrm>
            <a:off x="8335370" y="5569206"/>
            <a:ext cx="543225" cy="273844"/>
          </a:xfrm>
          <a:prstGeom prst="rect">
            <a:avLst/>
          </a:prstGeom>
        </p:spPr>
        <p:txBody>
          <a:bodyPr anchor="ctr"/>
          <a:lstStyle/>
          <a:p>
            <a:pPr algn="r"/>
            <a:fld id="{85D5116B-0CCE-493F-9EC5-01E47A09EE1C}" type="slidenum">
              <a:rPr lang="en-US" sz="750" b="1">
                <a:solidFill>
                  <a:schemeClr val="bg1">
                    <a:lumMod val="50000"/>
                  </a:schemeClr>
                </a:solidFill>
              </a:rPr>
              <a:pPr algn="r"/>
              <a:t>30</a:t>
            </a:fld>
            <a:endParaRPr lang="en-US" sz="750" b="1" dirty="0">
              <a:solidFill>
                <a:schemeClr val="bg1">
                  <a:lumMod val="50000"/>
                </a:schemeClr>
              </a:solidFill>
            </a:endParaRPr>
          </a:p>
        </p:txBody>
      </p:sp>
      <p:sp>
        <p:nvSpPr>
          <p:cNvPr id="41" name="Footer Placeholder 4"/>
          <p:cNvSpPr txBox="1">
            <a:spLocks/>
          </p:cNvSpPr>
          <p:nvPr/>
        </p:nvSpPr>
        <p:spPr>
          <a:xfrm>
            <a:off x="1076958" y="5670218"/>
            <a:ext cx="1396216" cy="115416"/>
          </a:xfrm>
          <a:prstGeom prst="rect">
            <a:avLst/>
          </a:prstGeom>
          <a:solidFill>
            <a:schemeClr val="bg1"/>
          </a:solidFill>
        </p:spPr>
        <p:txBody>
          <a:bodyPr vert="horz" wrap="none" lIns="0" tIns="0" rIns="0" bIns="0" rtlCol="0" anchor="ctr">
            <a:spAutoFit/>
          </a:bodyPr>
          <a:lstStyle>
            <a:defPPr>
              <a:defRPr lang="en-US"/>
            </a:defPPr>
            <a:lvl1pPr marL="0" algn="l" defTabSz="914400" rtl="0" eaLnBrk="1" latinLnBrk="0" hangingPunct="1">
              <a:defRPr sz="10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750"/>
              <a:t>Internet Economy Summit HK 2017</a:t>
            </a:r>
            <a:endParaRPr lang="en-GB" sz="750" dirty="0"/>
          </a:p>
        </p:txBody>
      </p:sp>
    </p:spTree>
    <p:extLst>
      <p:ext uri="{BB962C8B-B14F-4D97-AF65-F5344CB8AC3E}">
        <p14:creationId xmlns:p14="http://schemas.microsoft.com/office/powerpoint/2010/main" val="1560339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9963" y="1777790"/>
            <a:ext cx="4975226" cy="1417320"/>
          </a:xfrm>
          <a:prstGeom prst="rect">
            <a:avLst/>
          </a:prstGeom>
          <a:solidFill>
            <a:srgbClr val="2B79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CorDapps</a:t>
            </a:r>
            <a:r>
              <a:rPr lang="en-US" sz="2400" b="1" dirty="0"/>
              <a:t> </a:t>
            </a:r>
          </a:p>
          <a:p>
            <a:pPr algn="ctr"/>
            <a:r>
              <a:rPr lang="en-US" sz="1500" dirty="0"/>
              <a:t>(“Top of Stack” Corda-Based Applications)</a:t>
            </a:r>
          </a:p>
        </p:txBody>
      </p:sp>
      <p:sp>
        <p:nvSpPr>
          <p:cNvPr id="8" name="Rectangle 7"/>
          <p:cNvSpPr/>
          <p:nvPr/>
        </p:nvSpPr>
        <p:spPr>
          <a:xfrm>
            <a:off x="6658216" y="1770288"/>
            <a:ext cx="1100138" cy="2869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75" b="1" dirty="0"/>
              <a:t>R3Net Services</a:t>
            </a:r>
          </a:p>
        </p:txBody>
      </p:sp>
      <p:sp>
        <p:nvSpPr>
          <p:cNvPr id="21" name="Rectangle 20"/>
          <p:cNvSpPr/>
          <p:nvPr/>
        </p:nvSpPr>
        <p:spPr>
          <a:xfrm>
            <a:off x="1589964" y="3268094"/>
            <a:ext cx="4984021" cy="1371600"/>
          </a:xfrm>
          <a:prstGeom prst="rect">
            <a:avLst/>
          </a:prstGeom>
          <a:solidFill>
            <a:srgbClr val="BD24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t>Corda Enterprise (Proprietary)</a:t>
            </a:r>
          </a:p>
        </p:txBody>
      </p:sp>
      <p:sp>
        <p:nvSpPr>
          <p:cNvPr id="22" name="Rectangle 21"/>
          <p:cNvSpPr/>
          <p:nvPr/>
        </p:nvSpPr>
        <p:spPr>
          <a:xfrm>
            <a:off x="1589964" y="4720180"/>
            <a:ext cx="6168391" cy="761048"/>
          </a:xfrm>
          <a:prstGeom prst="rect">
            <a:avLst/>
          </a:prstGeom>
          <a:solidFill>
            <a:srgbClr val="BD24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t>Corda Core Components (Open Source)</a:t>
            </a:r>
          </a:p>
        </p:txBody>
      </p:sp>
      <p:sp>
        <p:nvSpPr>
          <p:cNvPr id="5" name="Slide Number Placeholder 4"/>
          <p:cNvSpPr>
            <a:spLocks noGrp="1"/>
          </p:cNvSpPr>
          <p:nvPr>
            <p:ph type="sldNum" sz="quarter" idx="4"/>
          </p:nvPr>
        </p:nvSpPr>
        <p:spPr/>
        <p:txBody>
          <a:bodyPr/>
          <a:lstStyle/>
          <a:p>
            <a:fld id="{85D5116B-0CCE-493F-9EC5-01E47A09EE1C}" type="slidenum">
              <a:rPr lang="en-US" smtClean="0"/>
              <a:t>31</a:t>
            </a:fld>
            <a:endParaRPr lang="en-US"/>
          </a:p>
        </p:txBody>
      </p:sp>
      <p:sp>
        <p:nvSpPr>
          <p:cNvPr id="13" name="Title 1"/>
          <p:cNvSpPr txBox="1">
            <a:spLocks/>
          </p:cNvSpPr>
          <p:nvPr/>
        </p:nvSpPr>
        <p:spPr>
          <a:xfrm>
            <a:off x="1576825" y="843590"/>
            <a:ext cx="7886700" cy="28155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r>
              <a:rPr lang="en-US" sz="3500" dirty="0">
                <a:solidFill>
                  <a:schemeClr val="tx2"/>
                </a:solidFill>
              </a:rPr>
              <a:t>R3 Platform Vision</a:t>
            </a:r>
            <a:r>
              <a:rPr lang="en-US" sz="2100" dirty="0"/>
              <a:t>.</a:t>
            </a:r>
          </a:p>
        </p:txBody>
      </p:sp>
      <p:sp>
        <p:nvSpPr>
          <p:cNvPr id="9" name="Footer Placeholder 4"/>
          <p:cNvSpPr>
            <a:spLocks noGrp="1"/>
          </p:cNvSpPr>
          <p:nvPr>
            <p:ph type="ftr" sz="quarter" idx="4294967295"/>
          </p:nvPr>
        </p:nvSpPr>
        <p:spPr>
          <a:xfrm>
            <a:off x="1172476" y="5648419"/>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1673164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4294967295"/>
          </p:nvPr>
        </p:nvSpPr>
        <p:spPr>
          <a:xfrm>
            <a:off x="1172476" y="5648419"/>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50" b="1" i="0" u="none" strike="noStrike" kern="0" cap="none" spc="0" normalizeH="0" baseline="0" noProof="0" dirty="0">
                <a:ln>
                  <a:noFill/>
                </a:ln>
                <a:solidFill>
                  <a:srgbClr val="5B9BD5"/>
                </a:solidFill>
                <a:effectLst/>
                <a:uLnTx/>
                <a:uFillTx/>
                <a:latin typeface="Calibri" panose="020F0502020204030204"/>
                <a:ea typeface="+mn-ea"/>
                <a:cs typeface="+mn-cs"/>
              </a:rPr>
              <a:t>R3 Lab &amp; Research Centre - confidential.</a:t>
            </a:r>
          </a:p>
        </p:txBody>
      </p:sp>
      <p:sp>
        <p:nvSpPr>
          <p:cNvPr id="6" name="Date Placeholder 1"/>
          <p:cNvSpPr txBox="1">
            <a:spLocks/>
          </p:cNvSpPr>
          <p:nvPr/>
        </p:nvSpPr>
        <p:spPr>
          <a:xfrm>
            <a:off x="457200" y="2948862"/>
            <a:ext cx="5131934" cy="1484051"/>
          </a:xfrm>
          <a:prstGeom prst="rect">
            <a:avLst/>
          </a:prstGeom>
        </p:spPr>
        <p:txBody>
          <a:bodyPr/>
          <a:lstStyle>
            <a:defPPr>
              <a:defRPr lang="en-US"/>
            </a:defPPr>
            <a:lvl1pPr marL="0" algn="l" defTabSz="914400" rtl="0" eaLnBrk="1" latinLnBrk="0" hangingPunct="1">
              <a:defRPr sz="2200" i="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Ryan Rugg, Director of Business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Email: Ryan.Rugg@R3.com</a:t>
            </a:r>
          </a:p>
        </p:txBody>
      </p:sp>
      <p:sp>
        <p:nvSpPr>
          <p:cNvPr id="4" name="Title 3"/>
          <p:cNvSpPr>
            <a:spLocks noGrp="1"/>
          </p:cNvSpPr>
          <p:nvPr>
            <p:ph type="title"/>
          </p:nvPr>
        </p:nvSpPr>
        <p:spPr/>
        <p:txBody>
          <a:bodyPr/>
          <a:lstStyle/>
          <a:p>
            <a:endParaRPr lang="en-US"/>
          </a:p>
        </p:txBody>
      </p:sp>
      <p:pic>
        <p:nvPicPr>
          <p:cNvPr id="7" name="Picture 6" descr="M:\Confernce Planning  Shared Documents\2017\Ops and Tech\Logo\ONT 2017_800x295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98235"/>
            <a:ext cx="6366918" cy="285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513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73732" y="2121330"/>
            <a:ext cx="7886700" cy="281557"/>
          </a:xfrm>
        </p:spPr>
        <p:txBody>
          <a:bodyPr>
            <a:normAutofit fontScale="90000"/>
          </a:bodyPr>
          <a:lstStyle/>
          <a:p>
            <a:r>
              <a:rPr lang="en-US" sz="2400" dirty="0">
                <a:solidFill>
                  <a:schemeClr val="tx2"/>
                </a:solidFill>
              </a:rPr>
              <a:t>Questions</a:t>
            </a:r>
            <a:r>
              <a:rPr lang="en-US" sz="2100" dirty="0"/>
              <a:t>.</a:t>
            </a:r>
            <a:endParaRPr lang="en-US" sz="2100" dirty="0">
              <a:solidFill>
                <a:schemeClr val="tx2"/>
              </a:solidFill>
            </a:endParaRPr>
          </a:p>
        </p:txBody>
      </p:sp>
      <p:sp>
        <p:nvSpPr>
          <p:cNvPr id="9" name="Footer Placeholder 4"/>
          <p:cNvSpPr>
            <a:spLocks noGrp="1"/>
          </p:cNvSpPr>
          <p:nvPr>
            <p:ph type="ftr" sz="quarter" idx="4294967295"/>
          </p:nvPr>
        </p:nvSpPr>
        <p:spPr>
          <a:xfrm>
            <a:off x="1172476" y="5648419"/>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
        <p:nvSpPr>
          <p:cNvPr id="6" name="Date Placeholder 1"/>
          <p:cNvSpPr txBox="1">
            <a:spLocks/>
          </p:cNvSpPr>
          <p:nvPr/>
        </p:nvSpPr>
        <p:spPr>
          <a:xfrm>
            <a:off x="504485" y="2705759"/>
            <a:ext cx="5131934" cy="1484051"/>
          </a:xfrm>
          <a:prstGeom prst="rect">
            <a:avLst/>
          </a:prstGeom>
        </p:spPr>
        <p:txBody>
          <a:bodyPr/>
          <a:lstStyle>
            <a:defPPr>
              <a:defRPr lang="en-US"/>
            </a:defPPr>
            <a:lvl1pPr marL="0" algn="l" defTabSz="914400" rtl="0" eaLnBrk="1" latinLnBrk="0" hangingPunct="1">
              <a:defRPr sz="2200" i="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50" i="0" dirty="0">
                <a:solidFill>
                  <a:schemeClr val="tx1"/>
                </a:solidFill>
              </a:rPr>
              <a:t>Ryan Rugg, Director of Business Development</a:t>
            </a:r>
          </a:p>
          <a:p>
            <a:r>
              <a:rPr lang="en-GB" sz="1650" i="0" dirty="0">
                <a:solidFill>
                  <a:schemeClr val="tx1"/>
                </a:solidFill>
              </a:rPr>
              <a:t>Email: Ryan.Rugg@R3.com</a:t>
            </a:r>
          </a:p>
        </p:txBody>
      </p:sp>
    </p:spTree>
    <p:extLst>
      <p:ext uri="{BB962C8B-B14F-4D97-AF65-F5344CB8AC3E}">
        <p14:creationId xmlns:p14="http://schemas.microsoft.com/office/powerpoint/2010/main" val="1845687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84429" y="430957"/>
            <a:ext cx="8051292" cy="651510"/>
          </a:xfrm>
          <a:prstGeom prst="rect">
            <a:avLst/>
          </a:prstGeom>
          <a:noFill/>
          <a:ln>
            <a:noFill/>
          </a:ln>
        </p:spPr>
        <p:txBody>
          <a:bodyPr lIns="68580" tIns="34290" rIns="68569" bIns="34290"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3200" b="1" i="0" u="none" strike="noStrike" cap="none">
                <a:solidFill>
                  <a:schemeClr val="dk1"/>
                </a:solidFill>
                <a:latin typeface="Arial"/>
                <a:ea typeface="Arial"/>
                <a:cs typeface="Arial"/>
                <a:sym typeface="Arial"/>
                <a:rtl val="0"/>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spcBef>
                <a:spcPct val="0"/>
              </a:spcBef>
              <a:buClr>
                <a:srgbClr val="000000"/>
              </a:buClr>
              <a:defRPr/>
            </a:pPr>
            <a:r>
              <a:rPr lang="en-US" sz="3500" dirty="0">
                <a:solidFill>
                  <a:schemeClr val="tx2"/>
                </a:solidFill>
                <a:latin typeface="+mj-lt"/>
                <a:ea typeface="+mj-ea"/>
                <a:cs typeface="+mj-cs"/>
              </a:rPr>
              <a:t>World Economic Forum Report on DLT</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975" y="1125162"/>
            <a:ext cx="7696200" cy="4539351"/>
          </a:xfrm>
          <a:prstGeom prst="rect">
            <a:avLst/>
          </a:prstGeom>
        </p:spPr>
      </p:pic>
      <p:sp>
        <p:nvSpPr>
          <p:cNvPr id="3" name="Rectangle 2"/>
          <p:cNvSpPr/>
          <p:nvPr/>
        </p:nvSpPr>
        <p:spPr>
          <a:xfrm>
            <a:off x="1066800" y="4114800"/>
            <a:ext cx="7086600" cy="457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1066800" y="2743200"/>
            <a:ext cx="7086600" cy="46875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ooter Placeholder 4"/>
          <p:cNvSpPr txBox="1">
            <a:spLocks/>
          </p:cNvSpPr>
          <p:nvPr/>
        </p:nvSpPr>
        <p:spPr>
          <a:xfrm>
            <a:off x="1172476" y="5648419"/>
            <a:ext cx="1604606" cy="115416"/>
          </a:xfrm>
          <a:prstGeom prst="rect">
            <a:avLst/>
          </a:prstGeom>
          <a:solidFill>
            <a:schemeClr val="bg1"/>
          </a:solidFill>
        </p:spPr>
        <p:txBody>
          <a:bodyPr vert="horz" wrap="none" lIns="0" tIns="0" rIns="0" bIns="0" rtlCol="0" anchor="ctr">
            <a:spAutoFit/>
          </a:bodyPr>
          <a:lstStyle>
            <a:defPPr>
              <a:defRPr lang="en-US"/>
            </a:defPPr>
            <a:lvl1pPr marL="0" algn="l" defTabSz="914400" rtl="0" eaLnBrk="1" latinLnBrk="0" hangingPunct="1">
              <a:defRPr sz="10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750"/>
              <a:t>R3 Lab &amp; Research Centre - confidential.</a:t>
            </a:r>
            <a:endParaRPr lang="en-GB" sz="750" dirty="0"/>
          </a:p>
        </p:txBody>
      </p:sp>
    </p:spTree>
    <p:extLst>
      <p:ext uri="{BB962C8B-B14F-4D97-AF65-F5344CB8AC3E}">
        <p14:creationId xmlns:p14="http://schemas.microsoft.com/office/powerpoint/2010/main" val="524959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7886700" cy="281557"/>
          </a:xfrm>
        </p:spPr>
        <p:txBody>
          <a:bodyPr>
            <a:noAutofit/>
          </a:bodyPr>
          <a:lstStyle/>
          <a:p>
            <a:r>
              <a:rPr lang="en-US" sz="3500" dirty="0">
                <a:solidFill>
                  <a:schemeClr val="tx2"/>
                </a:solidFill>
              </a:rPr>
              <a:t>World Economic Forum Report on DLT</a:t>
            </a:r>
            <a:r>
              <a:rPr lang="en-US" sz="3500" dirty="0"/>
              <a:t>.</a:t>
            </a:r>
            <a:endParaRPr lang="en-US" sz="3500" dirty="0">
              <a:solidFill>
                <a:schemeClr val="tx2"/>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0600" y="1282157"/>
            <a:ext cx="7048500" cy="4432843"/>
          </a:xfrm>
          <a:prstGeom prst="rect">
            <a:avLst/>
          </a:prstGeom>
        </p:spPr>
      </p:pic>
      <p:pic>
        <p:nvPicPr>
          <p:cNvPr id="6" name="Picture 5"/>
          <p:cNvPicPr>
            <a:picLocks noChangeAspect="1"/>
          </p:cNvPicPr>
          <p:nvPr/>
        </p:nvPicPr>
        <p:blipFill>
          <a:blip r:embed="rId3" cstate="email">
            <a:lum bright="60000"/>
            <a:extLst>
              <a:ext uri="{28A0092B-C50C-407E-A947-70E740481C1C}">
                <a14:useLocalDpi xmlns:a14="http://schemas.microsoft.com/office/drawing/2010/main"/>
              </a:ext>
            </a:extLst>
          </a:blip>
          <a:stretch>
            <a:fillRect/>
          </a:stretch>
        </p:blipFill>
        <p:spPr>
          <a:xfrm>
            <a:off x="4344608" y="3886200"/>
            <a:ext cx="340484" cy="307612"/>
          </a:xfrm>
          <a:prstGeom prst="rect">
            <a:avLst/>
          </a:prstGeom>
          <a:effectLst/>
        </p:spPr>
      </p:pic>
      <p:sp>
        <p:nvSpPr>
          <p:cNvPr id="9" name="Footer Placeholder 4"/>
          <p:cNvSpPr>
            <a:spLocks noGrp="1"/>
          </p:cNvSpPr>
          <p:nvPr>
            <p:ph type="ftr" sz="quarter" idx="4294967295"/>
          </p:nvPr>
        </p:nvSpPr>
        <p:spPr>
          <a:xfrm>
            <a:off x="1172476" y="5648419"/>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39935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784" y="488301"/>
            <a:ext cx="8054279" cy="651719"/>
          </a:xfrm>
        </p:spPr>
        <p:txBody>
          <a:bodyPr>
            <a:noAutofit/>
          </a:bodyPr>
          <a:lstStyle/>
          <a:p>
            <a:pPr algn="ctr"/>
            <a:r>
              <a:rPr lang="en-GB" sz="3500" dirty="0">
                <a:solidFill>
                  <a:schemeClr val="tx2"/>
                </a:solidFill>
                <a:latin typeface="Verdana" panose="020B0604030504040204" pitchFamily="34" charset="0"/>
                <a:ea typeface="Verdana" panose="020B0604030504040204" pitchFamily="34" charset="0"/>
                <a:cs typeface="Verdana" panose="020B0604030504040204" pitchFamily="34" charset="0"/>
              </a:rPr>
              <a:t>Why now: Financial Services is changing</a:t>
            </a:r>
            <a:endParaRPr lang="en-US" sz="35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pic>
        <p:nvPicPr>
          <p:cNvPr id="2050" name="Picture 2" descr="ttp://img.influencing.com.au/misc/007/954/723/o.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5648" y="3771900"/>
            <a:ext cx="2582179" cy="16553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399513538"/>
              </p:ext>
            </p:extLst>
          </p:nvPr>
        </p:nvGraphicFramePr>
        <p:xfrm>
          <a:off x="1471674" y="1451819"/>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235522" y="5356786"/>
            <a:ext cx="2109873" cy="184666"/>
          </a:xfrm>
          <a:prstGeom prst="rect">
            <a:avLst/>
          </a:prstGeom>
          <a:noFill/>
        </p:spPr>
        <p:txBody>
          <a:bodyPr wrap="none" rtlCol="0">
            <a:spAutoFit/>
          </a:bodyPr>
          <a:lstStyle/>
          <a:p>
            <a:r>
              <a:rPr lang="en-US" sz="600"/>
              <a:t>Source: Gartner's </a:t>
            </a:r>
            <a:r>
              <a:rPr lang="en-US" sz="600" dirty="0"/>
              <a:t>2016 Hype Cycle for Emerging Technologies</a:t>
            </a:r>
          </a:p>
        </p:txBody>
      </p:sp>
      <p:pic>
        <p:nvPicPr>
          <p:cNvPr id="2054" name="Picture 6" descr="aul_baran_1962_distributed"/>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43737" y="3483818"/>
            <a:ext cx="2354087" cy="18293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543736" y="5335012"/>
            <a:ext cx="2319866" cy="184666"/>
          </a:xfrm>
          <a:prstGeom prst="rect">
            <a:avLst/>
          </a:prstGeom>
          <a:noFill/>
        </p:spPr>
        <p:txBody>
          <a:bodyPr wrap="none" rtlCol="0">
            <a:spAutoFit/>
          </a:bodyPr>
          <a:lstStyle/>
          <a:p>
            <a:r>
              <a:rPr lang="en-US" sz="600" dirty="0"/>
              <a:t>Source: On Distributed Communications Networks, Paul </a:t>
            </a:r>
            <a:r>
              <a:rPr lang="en-US" sz="600" dirty="0" err="1"/>
              <a:t>Baran</a:t>
            </a:r>
            <a:r>
              <a:rPr lang="en-US" sz="600" dirty="0"/>
              <a:t>, 1962</a:t>
            </a:r>
          </a:p>
        </p:txBody>
      </p:sp>
      <p:pic>
        <p:nvPicPr>
          <p:cNvPr id="2056" name="Picture 8" descr="II The Fintech Ecosystem"/>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543737" y="1581600"/>
            <a:ext cx="2205901" cy="16544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543737" y="3245893"/>
            <a:ext cx="1895071" cy="184666"/>
          </a:xfrm>
          <a:prstGeom prst="rect">
            <a:avLst/>
          </a:prstGeom>
          <a:noFill/>
        </p:spPr>
        <p:txBody>
          <a:bodyPr wrap="none" rtlCol="0">
            <a:spAutoFit/>
          </a:bodyPr>
          <a:lstStyle/>
          <a:p>
            <a:r>
              <a:rPr lang="en-US" sz="600"/>
              <a:t>Source: Business </a:t>
            </a:r>
            <a:r>
              <a:rPr lang="en-US" sz="600" dirty="0"/>
              <a:t>Insider The Fintech Ecosystem Report</a:t>
            </a:r>
          </a:p>
        </p:txBody>
      </p:sp>
      <p:sp>
        <p:nvSpPr>
          <p:cNvPr id="15" name="TextBox 14"/>
          <p:cNvSpPr txBox="1"/>
          <p:nvPr/>
        </p:nvSpPr>
        <p:spPr>
          <a:xfrm>
            <a:off x="235522" y="3407476"/>
            <a:ext cx="2058577" cy="184666"/>
          </a:xfrm>
          <a:prstGeom prst="rect">
            <a:avLst/>
          </a:prstGeom>
          <a:noFill/>
        </p:spPr>
        <p:txBody>
          <a:bodyPr wrap="none" rtlCol="0">
            <a:spAutoFit/>
          </a:bodyPr>
          <a:lstStyle/>
          <a:p>
            <a:r>
              <a:rPr lang="en-US" sz="600" dirty="0"/>
              <a:t>Source: ECB challenges for European banking industry, 2016</a:t>
            </a:r>
          </a:p>
        </p:txBody>
      </p:sp>
      <p:pic>
        <p:nvPicPr>
          <p:cNvPr id="16" name="Picture 15"/>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41525" y="1508968"/>
            <a:ext cx="2407247" cy="1834307"/>
          </a:xfrm>
          <a:prstGeom prst="rect">
            <a:avLst/>
          </a:prstGeom>
        </p:spPr>
      </p:pic>
      <p:sp>
        <p:nvSpPr>
          <p:cNvPr id="2" name="TextBox 1"/>
          <p:cNvSpPr txBox="1"/>
          <p:nvPr/>
        </p:nvSpPr>
        <p:spPr>
          <a:xfrm>
            <a:off x="4800600" y="3742358"/>
            <a:ext cx="1883664" cy="1161288"/>
          </a:xfrm>
          <a:prstGeom prst="rect">
            <a:avLst/>
          </a:prstGeom>
          <a:noFill/>
        </p:spPr>
        <p:txBody>
          <a:bodyPr wrap="square" rtlCol="0">
            <a:spAutoFit/>
          </a:bodyPr>
          <a:lstStyle/>
          <a:p>
            <a:r>
              <a:rPr lang="en-US" sz="1600" b="1" dirty="0">
                <a:solidFill>
                  <a:schemeClr val="bg1"/>
                </a:solidFill>
              </a:rPr>
              <a:t>Pattern – Shared data and process</a:t>
            </a:r>
          </a:p>
        </p:txBody>
      </p:sp>
      <p:sp>
        <p:nvSpPr>
          <p:cNvPr id="14" name="Footer Placeholder 4"/>
          <p:cNvSpPr txBox="1">
            <a:spLocks/>
          </p:cNvSpPr>
          <p:nvPr/>
        </p:nvSpPr>
        <p:spPr>
          <a:xfrm>
            <a:off x="1172476" y="5648419"/>
            <a:ext cx="1604606" cy="115416"/>
          </a:xfrm>
          <a:prstGeom prst="rect">
            <a:avLst/>
          </a:prstGeom>
          <a:solidFill>
            <a:schemeClr val="bg1"/>
          </a:solidFill>
        </p:spPr>
        <p:txBody>
          <a:bodyPr vert="horz" wrap="none" lIns="0" tIns="0" rIns="0" bIns="0" rtlCol="0" anchor="ctr">
            <a:spAutoFit/>
          </a:bodyPr>
          <a:lstStyle>
            <a:defPPr>
              <a:defRPr lang="en-US"/>
            </a:defPPr>
            <a:lvl1pPr marL="0" algn="l" defTabSz="914400" rtl="0" eaLnBrk="1" latinLnBrk="0" hangingPunct="1">
              <a:defRPr sz="10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750"/>
              <a:t>R3 Lab &amp; Research Centre - confidential.</a:t>
            </a:r>
            <a:endParaRPr lang="en-GB" sz="750" dirty="0"/>
          </a:p>
        </p:txBody>
      </p:sp>
    </p:spTree>
    <p:extLst>
      <p:ext uri="{BB962C8B-B14F-4D97-AF65-F5344CB8AC3E}">
        <p14:creationId xmlns:p14="http://schemas.microsoft.com/office/powerpoint/2010/main" val="1243147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a:stCxn id="40" idx="3"/>
            <a:endCxn id="28" idx="7"/>
          </p:cNvCxnSpPr>
          <p:nvPr/>
        </p:nvCxnSpPr>
        <p:spPr>
          <a:xfrm flipH="1">
            <a:off x="2236833" y="2968847"/>
            <a:ext cx="4927052" cy="11701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6" idx="4"/>
            <a:endCxn id="30" idx="0"/>
          </p:cNvCxnSpPr>
          <p:nvPr/>
        </p:nvCxnSpPr>
        <p:spPr>
          <a:xfrm flipH="1">
            <a:off x="2923020" y="2684891"/>
            <a:ext cx="3567539" cy="179404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3" idx="4"/>
            <a:endCxn id="32" idx="0"/>
          </p:cNvCxnSpPr>
          <p:nvPr/>
        </p:nvCxnSpPr>
        <p:spPr>
          <a:xfrm flipH="1">
            <a:off x="4152298" y="2423058"/>
            <a:ext cx="1181408" cy="222718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1" idx="4"/>
            <a:endCxn id="34" idx="0"/>
          </p:cNvCxnSpPr>
          <p:nvPr/>
        </p:nvCxnSpPr>
        <p:spPr>
          <a:xfrm>
            <a:off x="4152298" y="2423058"/>
            <a:ext cx="1181408" cy="222718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9" idx="4"/>
            <a:endCxn id="37" idx="0"/>
          </p:cNvCxnSpPr>
          <p:nvPr/>
        </p:nvCxnSpPr>
        <p:spPr>
          <a:xfrm>
            <a:off x="3004508" y="2684891"/>
            <a:ext cx="3486051" cy="173070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7" idx="5"/>
            <a:endCxn id="41" idx="1"/>
          </p:cNvCxnSpPr>
          <p:nvPr/>
        </p:nvCxnSpPr>
        <p:spPr>
          <a:xfrm>
            <a:off x="2290839" y="2968847"/>
            <a:ext cx="4873046" cy="11701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3" idx="6"/>
            <a:endCxn id="35" idx="2"/>
          </p:cNvCxnSpPr>
          <p:nvPr/>
        </p:nvCxnSpPr>
        <p:spPr>
          <a:xfrm>
            <a:off x="1966063" y="3550484"/>
            <a:ext cx="557250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917568"/>
            <a:ext cx="7886700" cy="281557"/>
          </a:xfrm>
        </p:spPr>
        <p:txBody>
          <a:bodyPr>
            <a:noAutofit/>
          </a:bodyPr>
          <a:lstStyle/>
          <a:p>
            <a:r>
              <a:rPr lang="en-US" sz="3500" dirty="0">
                <a:solidFill>
                  <a:schemeClr val="tx2"/>
                </a:solidFill>
              </a:rPr>
              <a:t>The R3 Ecosystem</a:t>
            </a:r>
            <a:r>
              <a:rPr lang="en-US" sz="3500" dirty="0">
                <a:solidFill>
                  <a:schemeClr val="tx1"/>
                </a:solidFill>
              </a:rPr>
              <a:t>.</a:t>
            </a:r>
          </a:p>
        </p:txBody>
      </p:sp>
      <p:sp>
        <p:nvSpPr>
          <p:cNvPr id="7" name="Slide Number Placeholder 6"/>
          <p:cNvSpPr>
            <a:spLocks noGrp="1"/>
          </p:cNvSpPr>
          <p:nvPr>
            <p:ph type="sldNum" sz="quarter" idx="4"/>
          </p:nvPr>
        </p:nvSpPr>
        <p:spPr/>
        <p:txBody>
          <a:bodyPr/>
          <a:lstStyle/>
          <a:p>
            <a:r>
              <a:rPr lang="en-GB"/>
              <a:t>p</a:t>
            </a:r>
            <a:fld id="{A8B2F76E-E94F-1B47-ACE1-BFCD783CD915}" type="slidenum">
              <a:rPr lang="en-GB" smtClean="0"/>
              <a:pPr/>
              <a:t>7</a:t>
            </a:fld>
            <a:r>
              <a:rPr lang="en-GB"/>
              <a:t>.</a:t>
            </a:r>
            <a:endParaRPr lang="en-GB" dirty="0"/>
          </a:p>
        </p:txBody>
      </p:sp>
      <p:sp>
        <p:nvSpPr>
          <p:cNvPr id="5" name="Oval 4"/>
          <p:cNvSpPr/>
          <p:nvPr/>
        </p:nvSpPr>
        <p:spPr>
          <a:xfrm>
            <a:off x="3724106" y="2652411"/>
            <a:ext cx="1822406" cy="18265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p>
        </p:txBody>
      </p:sp>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86672" y="3120503"/>
            <a:ext cx="1370321" cy="1043969"/>
          </a:xfrm>
          <a:prstGeom prst="rect">
            <a:avLst/>
          </a:prstGeom>
        </p:spPr>
      </p:pic>
      <p:sp>
        <p:nvSpPr>
          <p:cNvPr id="21" name="Oval 20"/>
          <p:cNvSpPr/>
          <p:nvPr/>
        </p:nvSpPr>
        <p:spPr>
          <a:xfrm>
            <a:off x="1270978" y="1932586"/>
            <a:ext cx="6901538" cy="3235796"/>
          </a:xfrm>
          <a:prstGeom prst="ellipse">
            <a:avLst/>
          </a:prstGeom>
          <a:no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p>
        </p:txBody>
      </p:sp>
      <p:sp>
        <p:nvSpPr>
          <p:cNvPr id="23" name="Oval 22"/>
          <p:cNvSpPr/>
          <p:nvPr/>
        </p:nvSpPr>
        <p:spPr>
          <a:xfrm>
            <a:off x="834494" y="3085751"/>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Insurance</a:t>
            </a:r>
          </a:p>
        </p:txBody>
      </p:sp>
      <p:sp>
        <p:nvSpPr>
          <p:cNvPr id="27" name="Oval 26"/>
          <p:cNvSpPr/>
          <p:nvPr/>
        </p:nvSpPr>
        <p:spPr>
          <a:xfrm>
            <a:off x="1324984" y="2175498"/>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Reinsurance</a:t>
            </a:r>
          </a:p>
        </p:txBody>
      </p:sp>
      <p:sp>
        <p:nvSpPr>
          <p:cNvPr id="28" name="Oval 27"/>
          <p:cNvSpPr/>
          <p:nvPr/>
        </p:nvSpPr>
        <p:spPr>
          <a:xfrm>
            <a:off x="1270978" y="4002895"/>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Industry Organizations</a:t>
            </a:r>
          </a:p>
        </p:txBody>
      </p:sp>
      <p:sp>
        <p:nvSpPr>
          <p:cNvPr id="29" name="Oval 28"/>
          <p:cNvSpPr/>
          <p:nvPr/>
        </p:nvSpPr>
        <p:spPr>
          <a:xfrm>
            <a:off x="2438723" y="1755424"/>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Asset Managers</a:t>
            </a:r>
          </a:p>
        </p:txBody>
      </p:sp>
      <p:sp>
        <p:nvSpPr>
          <p:cNvPr id="30" name="Oval 29"/>
          <p:cNvSpPr/>
          <p:nvPr/>
        </p:nvSpPr>
        <p:spPr>
          <a:xfrm>
            <a:off x="2357235" y="4478933"/>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Exchanges</a:t>
            </a:r>
          </a:p>
        </p:txBody>
      </p:sp>
      <p:sp>
        <p:nvSpPr>
          <p:cNvPr id="31" name="Oval 30"/>
          <p:cNvSpPr/>
          <p:nvPr/>
        </p:nvSpPr>
        <p:spPr>
          <a:xfrm>
            <a:off x="3586512" y="1493591"/>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Clearing Houses</a:t>
            </a:r>
          </a:p>
        </p:txBody>
      </p:sp>
      <p:sp>
        <p:nvSpPr>
          <p:cNvPr id="32" name="Oval 31"/>
          <p:cNvSpPr/>
          <p:nvPr/>
        </p:nvSpPr>
        <p:spPr>
          <a:xfrm>
            <a:off x="3586512" y="4650242"/>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Banks</a:t>
            </a:r>
          </a:p>
        </p:txBody>
      </p:sp>
      <p:sp>
        <p:nvSpPr>
          <p:cNvPr id="33" name="Oval 32"/>
          <p:cNvSpPr/>
          <p:nvPr/>
        </p:nvSpPr>
        <p:spPr>
          <a:xfrm>
            <a:off x="4767920" y="1493591"/>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Sovereign Wealth</a:t>
            </a:r>
          </a:p>
        </p:txBody>
      </p:sp>
      <p:sp>
        <p:nvSpPr>
          <p:cNvPr id="34" name="Oval 33"/>
          <p:cNvSpPr/>
          <p:nvPr/>
        </p:nvSpPr>
        <p:spPr>
          <a:xfrm>
            <a:off x="4767920" y="4650242"/>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Regulators</a:t>
            </a:r>
          </a:p>
        </p:txBody>
      </p:sp>
      <p:sp>
        <p:nvSpPr>
          <p:cNvPr id="35" name="Oval 34"/>
          <p:cNvSpPr/>
          <p:nvPr/>
        </p:nvSpPr>
        <p:spPr>
          <a:xfrm>
            <a:off x="7538565" y="3085751"/>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Technology Companies</a:t>
            </a:r>
          </a:p>
        </p:txBody>
      </p:sp>
      <p:sp>
        <p:nvSpPr>
          <p:cNvPr id="36" name="Oval 35"/>
          <p:cNvSpPr/>
          <p:nvPr/>
        </p:nvSpPr>
        <p:spPr>
          <a:xfrm>
            <a:off x="5924774" y="1755424"/>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Not-for-Profits</a:t>
            </a:r>
          </a:p>
        </p:txBody>
      </p:sp>
      <p:sp>
        <p:nvSpPr>
          <p:cNvPr id="37" name="Oval 36"/>
          <p:cNvSpPr/>
          <p:nvPr/>
        </p:nvSpPr>
        <p:spPr>
          <a:xfrm>
            <a:off x="5924774" y="4415598"/>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Central </a:t>
            </a:r>
          </a:p>
          <a:p>
            <a:pPr algn="ctr"/>
            <a:r>
              <a:rPr lang="en-US" sz="900" b="1" dirty="0">
                <a:solidFill>
                  <a:schemeClr val="bg1"/>
                </a:solidFill>
              </a:rPr>
              <a:t>Banks</a:t>
            </a:r>
          </a:p>
        </p:txBody>
      </p:sp>
      <p:sp>
        <p:nvSpPr>
          <p:cNvPr id="40" name="Oval 39"/>
          <p:cNvSpPr/>
          <p:nvPr/>
        </p:nvSpPr>
        <p:spPr>
          <a:xfrm>
            <a:off x="6998170" y="2175498"/>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Startup Community</a:t>
            </a:r>
          </a:p>
        </p:txBody>
      </p:sp>
      <p:sp>
        <p:nvSpPr>
          <p:cNvPr id="41" name="Oval 40"/>
          <p:cNvSpPr/>
          <p:nvPr/>
        </p:nvSpPr>
        <p:spPr>
          <a:xfrm>
            <a:off x="6998170" y="4002895"/>
            <a:ext cx="1131570" cy="929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a:solidFill>
                  <a:schemeClr val="bg1"/>
                </a:solidFill>
              </a:rPr>
              <a:t>Academic Institutions</a:t>
            </a:r>
          </a:p>
        </p:txBody>
      </p:sp>
      <p:sp>
        <p:nvSpPr>
          <p:cNvPr id="39" name="Footer Placeholder 4"/>
          <p:cNvSpPr>
            <a:spLocks noGrp="1"/>
          </p:cNvSpPr>
          <p:nvPr>
            <p:ph type="ftr" sz="quarter" idx="4294967295"/>
          </p:nvPr>
        </p:nvSpPr>
        <p:spPr>
          <a:xfrm>
            <a:off x="468675" y="5830292"/>
            <a:ext cx="1604606"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Lab &amp; Research Centre - confidential.</a:t>
            </a:r>
          </a:p>
        </p:txBody>
      </p:sp>
    </p:spTree>
    <p:extLst>
      <p:ext uri="{BB962C8B-B14F-4D97-AF65-F5344CB8AC3E}">
        <p14:creationId xmlns:p14="http://schemas.microsoft.com/office/powerpoint/2010/main" val="110754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p:txBody>
          <a:bodyPr/>
          <a:lstStyle/>
          <a:p>
            <a:r>
              <a:rPr lang="en-GB"/>
              <a:t>p</a:t>
            </a:r>
            <a:fld id="{A8B2F76E-E94F-1B47-ACE1-BFCD783CD915}" type="slidenum">
              <a:rPr lang="en-GB" smtClean="0"/>
              <a:pPr/>
              <a:t>8</a:t>
            </a:fld>
            <a:r>
              <a:rPr lang="en-GB"/>
              <a:t>.</a:t>
            </a:r>
            <a:endParaRPr lang="en-GB" dirty="0"/>
          </a:p>
        </p:txBody>
      </p:sp>
      <p:cxnSp>
        <p:nvCxnSpPr>
          <p:cNvPr id="9" name="Straight Connector 8"/>
          <p:cNvCxnSpPr/>
          <p:nvPr/>
        </p:nvCxnSpPr>
        <p:spPr bwMode="gray">
          <a:xfrm flipH="1">
            <a:off x="1609516" y="2945039"/>
            <a:ext cx="2" cy="378209"/>
          </a:xfrm>
          <a:prstGeom prst="line">
            <a:avLst/>
          </a:prstGeom>
          <a:ln w="76200">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gray">
          <a:xfrm>
            <a:off x="1559710" y="4002058"/>
            <a:ext cx="953205" cy="299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200" kern="0" dirty="0">
                <a:solidFill>
                  <a:schemeClr val="tx1"/>
                </a:solidFill>
              </a:rPr>
              <a:t>Altcoin Rush</a:t>
            </a:r>
          </a:p>
        </p:txBody>
      </p:sp>
      <p:sp>
        <p:nvSpPr>
          <p:cNvPr id="11" name="Rectangle 10"/>
          <p:cNvSpPr/>
          <p:nvPr/>
        </p:nvSpPr>
        <p:spPr bwMode="gray">
          <a:xfrm>
            <a:off x="2304771" y="2349532"/>
            <a:ext cx="1165900" cy="518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050" kern="0" dirty="0">
                <a:solidFill>
                  <a:schemeClr val="tx1"/>
                </a:solidFill>
              </a:rPr>
              <a:t>Meta Protocols, Colored Coins, and Tokenization</a:t>
            </a:r>
          </a:p>
        </p:txBody>
      </p:sp>
      <p:sp>
        <p:nvSpPr>
          <p:cNvPr id="12" name="Rectangle 11"/>
          <p:cNvSpPr/>
          <p:nvPr/>
        </p:nvSpPr>
        <p:spPr bwMode="gray">
          <a:xfrm>
            <a:off x="5738076" y="4166048"/>
            <a:ext cx="1249387" cy="634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050" kern="0" dirty="0">
                <a:solidFill>
                  <a:schemeClr val="tx1"/>
                </a:solidFill>
              </a:rPr>
              <a:t>Towards </a:t>
            </a:r>
            <a:r>
              <a:rPr lang="en-US" sz="1050" kern="0" dirty="0" err="1">
                <a:solidFill>
                  <a:schemeClr val="tx1"/>
                </a:solidFill>
              </a:rPr>
              <a:t>blockchain</a:t>
            </a:r>
            <a:r>
              <a:rPr lang="en-US" sz="1050" kern="0" dirty="0">
                <a:solidFill>
                  <a:schemeClr val="tx1"/>
                </a:solidFill>
              </a:rPr>
              <a:t> inspired technologies </a:t>
            </a:r>
            <a:r>
              <a:rPr lang="mr-IN" sz="1050" kern="0" dirty="0">
                <a:solidFill>
                  <a:schemeClr val="tx1"/>
                </a:solidFill>
              </a:rPr>
              <a:t>–</a:t>
            </a:r>
            <a:r>
              <a:rPr lang="en-US" sz="1050" kern="0" dirty="0">
                <a:solidFill>
                  <a:schemeClr val="tx1"/>
                </a:solidFill>
              </a:rPr>
              <a:t> DLT</a:t>
            </a:r>
          </a:p>
        </p:txBody>
      </p:sp>
      <p:sp>
        <p:nvSpPr>
          <p:cNvPr id="13" name="TextBox 12"/>
          <p:cNvSpPr txBox="1"/>
          <p:nvPr/>
        </p:nvSpPr>
        <p:spPr bwMode="gray">
          <a:xfrm>
            <a:off x="1125353" y="3550809"/>
            <a:ext cx="566093" cy="207749"/>
          </a:xfrm>
          <a:prstGeom prst="rect">
            <a:avLst/>
          </a:prstGeom>
          <a:noFill/>
        </p:spPr>
        <p:txBody>
          <a:bodyPr wrap="square" lIns="0" tIns="0" rIns="0" bIns="0" rtlCol="0">
            <a:spAutoFit/>
          </a:bodyPr>
          <a:lstStyle/>
          <a:p>
            <a:pPr algn="ctr" defTabSz="685800">
              <a:buClr>
                <a:srgbClr val="91867E"/>
              </a:buClr>
              <a:defRPr/>
            </a:pPr>
            <a:r>
              <a:rPr lang="en-US" sz="1350" b="1" kern="0" dirty="0">
                <a:solidFill>
                  <a:sysClr val="windowText" lastClr="000000"/>
                </a:solidFill>
              </a:rPr>
              <a:t>2009</a:t>
            </a:r>
          </a:p>
        </p:txBody>
      </p:sp>
      <p:sp>
        <p:nvSpPr>
          <p:cNvPr id="14" name="TextBox 13"/>
          <p:cNvSpPr txBox="1"/>
          <p:nvPr/>
        </p:nvSpPr>
        <p:spPr bwMode="gray">
          <a:xfrm>
            <a:off x="7267476" y="3539267"/>
            <a:ext cx="727025" cy="230832"/>
          </a:xfrm>
          <a:prstGeom prst="rect">
            <a:avLst/>
          </a:prstGeom>
          <a:noFill/>
        </p:spPr>
        <p:txBody>
          <a:bodyPr wrap="square" lIns="0" tIns="0" rIns="0" bIns="0" rtlCol="0">
            <a:spAutoFit/>
          </a:bodyPr>
          <a:lstStyle/>
          <a:p>
            <a:pPr algn="ctr" defTabSz="685800">
              <a:buClr>
                <a:srgbClr val="91867E"/>
              </a:buClr>
              <a:defRPr/>
            </a:pPr>
            <a:r>
              <a:rPr lang="en-US" sz="1500" b="1" kern="0" dirty="0">
                <a:solidFill>
                  <a:sysClr val="windowText" lastClr="000000"/>
                </a:solidFill>
              </a:rPr>
              <a:t>Today</a:t>
            </a:r>
          </a:p>
        </p:txBody>
      </p:sp>
      <p:sp>
        <p:nvSpPr>
          <p:cNvPr id="15" name="Oval 14"/>
          <p:cNvSpPr/>
          <p:nvPr/>
        </p:nvSpPr>
        <p:spPr bwMode="gray">
          <a:xfrm>
            <a:off x="4195821" y="3302273"/>
            <a:ext cx="231811" cy="236994"/>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2100" kern="0">
              <a:solidFill>
                <a:sysClr val="windowText" lastClr="000000"/>
              </a:solidFill>
            </a:endParaRPr>
          </a:p>
        </p:txBody>
      </p:sp>
      <p:sp>
        <p:nvSpPr>
          <p:cNvPr id="16" name="Rectangle 15"/>
          <p:cNvSpPr/>
          <p:nvPr/>
        </p:nvSpPr>
        <p:spPr bwMode="gray">
          <a:xfrm>
            <a:off x="1306891" y="2624236"/>
            <a:ext cx="605252" cy="264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050" kern="0" dirty="0">
                <a:solidFill>
                  <a:schemeClr val="tx1"/>
                </a:solidFill>
              </a:rPr>
              <a:t>Bitcoin Release</a:t>
            </a:r>
          </a:p>
        </p:txBody>
      </p:sp>
      <p:pic>
        <p:nvPicPr>
          <p:cNvPr id="17" name="Picture 2" descr="https://www.shopbidsell.com/uploads/altcoin-collag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2704" y="4325562"/>
            <a:ext cx="2064284" cy="7410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54812" y="4302749"/>
            <a:ext cx="1299686" cy="369018"/>
          </a:xfrm>
          <a:prstGeom prst="rect">
            <a:avLst/>
          </a:prstGeom>
        </p:spPr>
      </p:pic>
      <p:sp>
        <p:nvSpPr>
          <p:cNvPr id="20" name="Oval 19"/>
          <p:cNvSpPr/>
          <p:nvPr/>
        </p:nvSpPr>
        <p:spPr bwMode="gray">
          <a:xfrm>
            <a:off x="1292495" y="3292213"/>
            <a:ext cx="231811" cy="236994"/>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2100" kern="0">
              <a:solidFill>
                <a:sysClr val="windowText" lastClr="000000"/>
              </a:solidFill>
            </a:endParaRPr>
          </a:p>
        </p:txBody>
      </p:sp>
      <p:cxnSp>
        <p:nvCxnSpPr>
          <p:cNvPr id="21" name="Straight Connector 20"/>
          <p:cNvCxnSpPr/>
          <p:nvPr/>
        </p:nvCxnSpPr>
        <p:spPr bwMode="gray">
          <a:xfrm flipH="1">
            <a:off x="2033894" y="3464254"/>
            <a:ext cx="4836" cy="486239"/>
          </a:xfrm>
          <a:prstGeom prst="line">
            <a:avLst/>
          </a:prstGeom>
          <a:ln w="76200">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bwMode="gray">
          <a:xfrm>
            <a:off x="4041667" y="3550809"/>
            <a:ext cx="566093" cy="207749"/>
          </a:xfrm>
          <a:prstGeom prst="rect">
            <a:avLst/>
          </a:prstGeom>
          <a:noFill/>
        </p:spPr>
        <p:txBody>
          <a:bodyPr wrap="square" lIns="0" tIns="0" rIns="0" bIns="0" rtlCol="0">
            <a:spAutoFit/>
          </a:bodyPr>
          <a:lstStyle/>
          <a:p>
            <a:pPr algn="ctr" defTabSz="685800">
              <a:buClr>
                <a:srgbClr val="91867E"/>
              </a:buClr>
              <a:defRPr/>
            </a:pPr>
            <a:r>
              <a:rPr lang="en-US" sz="1350" b="1" kern="0" dirty="0">
                <a:solidFill>
                  <a:sysClr val="windowText" lastClr="000000"/>
                </a:solidFill>
              </a:rPr>
              <a:t>2015</a:t>
            </a:r>
          </a:p>
        </p:txBody>
      </p:sp>
      <p:sp>
        <p:nvSpPr>
          <p:cNvPr id="23" name="Oval 22"/>
          <p:cNvSpPr/>
          <p:nvPr/>
        </p:nvSpPr>
        <p:spPr bwMode="gray">
          <a:xfrm>
            <a:off x="7515083" y="3288656"/>
            <a:ext cx="231811" cy="236994"/>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2100" kern="0">
              <a:solidFill>
                <a:sysClr val="windowText" lastClr="000000"/>
              </a:solidFill>
            </a:endParaRPr>
          </a:p>
        </p:txBody>
      </p:sp>
      <p:cxnSp>
        <p:nvCxnSpPr>
          <p:cNvPr id="24" name="Straight Connector 23"/>
          <p:cNvCxnSpPr/>
          <p:nvPr/>
        </p:nvCxnSpPr>
        <p:spPr bwMode="gray">
          <a:xfrm flipH="1">
            <a:off x="2885005" y="2899661"/>
            <a:ext cx="5429" cy="430073"/>
          </a:xfrm>
          <a:prstGeom prst="line">
            <a:avLst/>
          </a:prstGeom>
          <a:ln w="76200">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3614401" y="3464254"/>
            <a:ext cx="5841" cy="367847"/>
          </a:xfrm>
          <a:prstGeom prst="line">
            <a:avLst/>
          </a:prstGeom>
          <a:ln w="76200">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gray">
          <a:xfrm>
            <a:off x="2774538" y="4351698"/>
            <a:ext cx="1685569" cy="108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050" kern="0" dirty="0">
                <a:solidFill>
                  <a:schemeClr val="tx1"/>
                </a:solidFill>
              </a:rPr>
              <a:t>Extends the concept in Bitcoin of ‘</a:t>
            </a:r>
            <a:r>
              <a:rPr lang="en-US" sz="1050" i="1" kern="0" dirty="0">
                <a:solidFill>
                  <a:schemeClr val="tx1"/>
                </a:solidFill>
              </a:rPr>
              <a:t>decentralized storage’</a:t>
            </a:r>
            <a:r>
              <a:rPr lang="en-US" sz="1050" kern="0" dirty="0">
                <a:solidFill>
                  <a:schemeClr val="tx1"/>
                </a:solidFill>
              </a:rPr>
              <a:t> to ‘</a:t>
            </a:r>
            <a:r>
              <a:rPr lang="en-US" sz="1050" i="1" kern="0" dirty="0">
                <a:solidFill>
                  <a:schemeClr val="tx1"/>
                </a:solidFill>
              </a:rPr>
              <a:t>decentralized computer</a:t>
            </a:r>
            <a:r>
              <a:rPr lang="en-US" sz="1050" kern="0" dirty="0">
                <a:solidFill>
                  <a:schemeClr val="tx1"/>
                </a:solidFill>
              </a:rPr>
              <a:t>’</a:t>
            </a:r>
          </a:p>
        </p:txBody>
      </p:sp>
      <p:pic>
        <p:nvPicPr>
          <p:cNvPr id="27" name="Picture 2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2368" y="3747643"/>
            <a:ext cx="1109908" cy="874607"/>
          </a:xfrm>
          <a:prstGeom prst="rect">
            <a:avLst/>
          </a:prstGeom>
        </p:spPr>
      </p:pic>
      <p:cxnSp>
        <p:nvCxnSpPr>
          <p:cNvPr id="28" name="Straight Connector 27"/>
          <p:cNvCxnSpPr/>
          <p:nvPr/>
        </p:nvCxnSpPr>
        <p:spPr bwMode="gray">
          <a:xfrm flipH="1">
            <a:off x="4786814" y="2800232"/>
            <a:ext cx="1148" cy="514268"/>
          </a:xfrm>
          <a:prstGeom prst="line">
            <a:avLst/>
          </a:prstGeom>
          <a:ln w="76200">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gray">
          <a:xfrm>
            <a:off x="4275700" y="2257288"/>
            <a:ext cx="1023375" cy="518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050" kern="0" dirty="0">
                <a:solidFill>
                  <a:schemeClr val="tx1"/>
                </a:solidFill>
              </a:rPr>
              <a:t>R3 Consortium begins</a:t>
            </a:r>
          </a:p>
        </p:txBody>
      </p:sp>
      <p:cxnSp>
        <p:nvCxnSpPr>
          <p:cNvPr id="30" name="Straight Connector 29"/>
          <p:cNvCxnSpPr/>
          <p:nvPr/>
        </p:nvCxnSpPr>
        <p:spPr bwMode="gray">
          <a:xfrm flipH="1">
            <a:off x="5838074" y="2800232"/>
            <a:ext cx="1148" cy="514268"/>
          </a:xfrm>
          <a:prstGeom prst="line">
            <a:avLst/>
          </a:prstGeom>
          <a:ln w="76200">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flipH="1">
            <a:off x="6362769" y="3464254"/>
            <a:ext cx="1" cy="666824"/>
          </a:xfrm>
          <a:prstGeom prst="line">
            <a:avLst/>
          </a:prstGeom>
          <a:ln w="76200">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flipH="1">
            <a:off x="8404082" y="3464254"/>
            <a:ext cx="1148" cy="514268"/>
          </a:xfrm>
          <a:prstGeom prst="line">
            <a:avLst/>
          </a:prstGeom>
          <a:ln w="76200">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gray">
          <a:xfrm>
            <a:off x="7976551" y="4027826"/>
            <a:ext cx="856211" cy="324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050" kern="0">
                <a:solidFill>
                  <a:schemeClr val="tx1"/>
                </a:solidFill>
              </a:rPr>
              <a:t>Corda V1</a:t>
            </a:r>
            <a:endParaRPr lang="en-US" sz="1050" kern="0" dirty="0">
              <a:solidFill>
                <a:schemeClr val="tx1"/>
              </a:solidFill>
            </a:endParaRPr>
          </a:p>
        </p:txBody>
      </p:sp>
      <p:pic>
        <p:nvPicPr>
          <p:cNvPr id="34" name="Picture 33"/>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83459" y="2508519"/>
            <a:ext cx="1510377" cy="352592"/>
          </a:xfrm>
          <a:prstGeom prst="rect">
            <a:avLst/>
          </a:prstGeom>
        </p:spPr>
      </p:pic>
      <p:pic>
        <p:nvPicPr>
          <p:cNvPr id="35" name="Picture 3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521254" y="1895998"/>
            <a:ext cx="532268" cy="405692"/>
          </a:xfrm>
          <a:prstGeom prst="rect">
            <a:avLst/>
          </a:prstGeom>
        </p:spPr>
      </p:pic>
      <p:pic>
        <p:nvPicPr>
          <p:cNvPr id="36" name="Picture 3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18866" y="2024845"/>
            <a:ext cx="581306" cy="581306"/>
          </a:xfrm>
          <a:prstGeom prst="rect">
            <a:avLst/>
          </a:prstGeom>
        </p:spPr>
      </p:pic>
      <p:cxnSp>
        <p:nvCxnSpPr>
          <p:cNvPr id="37" name="Straight Connector 36"/>
          <p:cNvCxnSpPr/>
          <p:nvPr/>
        </p:nvCxnSpPr>
        <p:spPr bwMode="gray">
          <a:xfrm flipH="1">
            <a:off x="7075254" y="2805941"/>
            <a:ext cx="1148" cy="514268"/>
          </a:xfrm>
          <a:prstGeom prst="line">
            <a:avLst/>
          </a:prstGeom>
          <a:ln w="76200">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gray">
          <a:xfrm>
            <a:off x="6657767" y="2394892"/>
            <a:ext cx="836120" cy="393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defRPr/>
            </a:pPr>
            <a:r>
              <a:rPr lang="en-US" sz="1050" kern="0">
                <a:solidFill>
                  <a:schemeClr val="tx1"/>
                </a:solidFill>
              </a:rPr>
              <a:t>Corda open sourced</a:t>
            </a:r>
            <a:endParaRPr lang="en-US" sz="1050" kern="0" dirty="0">
              <a:solidFill>
                <a:schemeClr val="tx1"/>
              </a:solidFill>
            </a:endParaRPr>
          </a:p>
        </p:txBody>
      </p:sp>
      <p:sp>
        <p:nvSpPr>
          <p:cNvPr id="39" name="Footer Placeholder 4"/>
          <p:cNvSpPr>
            <a:spLocks noGrp="1"/>
          </p:cNvSpPr>
          <p:nvPr>
            <p:ph type="ftr" sz="quarter" idx="4294967295"/>
          </p:nvPr>
        </p:nvSpPr>
        <p:spPr>
          <a:xfrm>
            <a:off x="1172478" y="5648419"/>
            <a:ext cx="851195" cy="115416"/>
          </a:xfrm>
          <a:prstGeom prst="rect">
            <a:avLst/>
          </a:prstGeom>
          <a:solidFill>
            <a:schemeClr val="bg1"/>
          </a:solidFill>
        </p:spPr>
        <p:txBody>
          <a:bodyPr vert="horz" wrap="none" lIns="0" tIns="0" rIns="0" bIns="0" rtlCol="0" anchor="ctr">
            <a:spAutoFit/>
          </a:bodyPr>
          <a:lstStyle>
            <a:lvl1pPr algn="l">
              <a:defRPr sz="750" b="1">
                <a:solidFill>
                  <a:schemeClr val="accent1"/>
                </a:solidFill>
              </a:defRPr>
            </a:lvl1pPr>
          </a:lstStyle>
          <a:p>
            <a:r>
              <a:rPr lang="en-GB" dirty="0"/>
              <a:t>R3 LTD - confidential.</a:t>
            </a:r>
          </a:p>
        </p:txBody>
      </p:sp>
      <p:sp>
        <p:nvSpPr>
          <p:cNvPr id="40" name="Title 1"/>
          <p:cNvSpPr>
            <a:spLocks noGrp="1"/>
          </p:cNvSpPr>
          <p:nvPr>
            <p:ph type="title"/>
          </p:nvPr>
        </p:nvSpPr>
        <p:spPr>
          <a:xfrm>
            <a:off x="567136" y="955455"/>
            <a:ext cx="7886700" cy="281557"/>
          </a:xfrm>
        </p:spPr>
        <p:txBody>
          <a:bodyPr>
            <a:noAutofit/>
          </a:bodyPr>
          <a:lstStyle/>
          <a:p>
            <a:r>
              <a:rPr lang="en-US" sz="3500" dirty="0">
                <a:solidFill>
                  <a:schemeClr val="tx2"/>
                </a:solidFill>
              </a:rPr>
              <a:t>Evolution from blockchains to Distributed Ledgers in Finance</a:t>
            </a:r>
            <a:r>
              <a:rPr lang="en-US" sz="3500" dirty="0"/>
              <a:t>.</a:t>
            </a:r>
            <a:endParaRPr lang="en-US" sz="3500" dirty="0">
              <a:solidFill>
                <a:schemeClr val="tx2"/>
              </a:solidFill>
            </a:endParaRPr>
          </a:p>
        </p:txBody>
      </p:sp>
      <p:sp>
        <p:nvSpPr>
          <p:cNvPr id="8" name="Left-Right Arrow 88"/>
          <p:cNvSpPr/>
          <p:nvPr/>
        </p:nvSpPr>
        <p:spPr bwMode="gray">
          <a:xfrm>
            <a:off x="610335" y="3220345"/>
            <a:ext cx="8222746" cy="331589"/>
          </a:xfrm>
          <a:prstGeom prst="leftRightArrow">
            <a:avLst/>
          </a:prstGeom>
          <a:solidFill>
            <a:srgbClr val="ED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2700" kern="0">
              <a:solidFill>
                <a:sysClr val="windowText" lastClr="000000"/>
              </a:solidFill>
            </a:endParaRPr>
          </a:p>
        </p:txBody>
      </p:sp>
    </p:spTree>
    <p:extLst>
      <p:ext uri="{BB962C8B-B14F-4D97-AF65-F5344CB8AC3E}">
        <p14:creationId xmlns:p14="http://schemas.microsoft.com/office/powerpoint/2010/main" val="7812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6" grpId="0" animBg="1"/>
      <p:bldP spid="29" grpId="0" animBg="1"/>
      <p:bldP spid="33"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937281" y="1726280"/>
            <a:ext cx="1847436" cy="18492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3"/>
          <p:cNvSpPr>
            <a:spLocks noChangeArrowheads="1"/>
          </p:cNvSpPr>
          <p:nvPr/>
        </p:nvSpPr>
        <p:spPr bwMode="auto">
          <a:xfrm>
            <a:off x="286071" y="1833002"/>
            <a:ext cx="3651210" cy="1887534"/>
          </a:xfrm>
          <a:prstGeom prst="roundRect">
            <a:avLst>
              <a:gd name="adj" fmla="val 11579"/>
            </a:avLst>
          </a:prstGeom>
          <a:noFill/>
          <a:ln>
            <a:noFill/>
          </a:ln>
          <a:effectLst/>
        </p:spPr>
        <p:txBody>
          <a:bodyPr vert="horz" lIns="135000" tIns="135000" rIns="135000" bIns="135000" rtlCol="0" anchor="ctr" anchorCtr="0">
            <a:noAutofit/>
          </a:bodyPr>
          <a:lstStyle/>
          <a:p>
            <a:pPr>
              <a:spcBef>
                <a:spcPts val="450"/>
              </a:spcBef>
              <a:defRPr/>
            </a:pPr>
            <a:r>
              <a:rPr lang="en-GB" sz="1350" b="1" kern="0" dirty="0">
                <a:solidFill>
                  <a:schemeClr val="bg2">
                    <a:lumMod val="25000"/>
                  </a:schemeClr>
                </a:solidFill>
                <a:latin typeface="Century Gothic" charset="0"/>
                <a:ea typeface="Century Gothic" charset="0"/>
                <a:cs typeface="Century Gothic" charset="0"/>
                <a:sym typeface="Arial"/>
              </a:rPr>
              <a:t>Distributed ledgers</a:t>
            </a:r>
          </a:p>
          <a:p>
            <a:pPr marL="214313" indent="-214313">
              <a:spcBef>
                <a:spcPts val="450"/>
              </a:spcBef>
              <a:buFont typeface="Wingdings" charset="2"/>
              <a:buChar char="§"/>
              <a:defRPr/>
            </a:pPr>
            <a:r>
              <a:rPr lang="en-GB" sz="1350" kern="0" dirty="0">
                <a:solidFill>
                  <a:schemeClr val="bg2">
                    <a:lumMod val="25000"/>
                  </a:schemeClr>
                </a:solidFill>
                <a:latin typeface="Century Gothic" charset="0"/>
                <a:ea typeface="Century Gothic" charset="0"/>
                <a:cs typeface="Century Gothic" charset="0"/>
                <a:sym typeface="Arial"/>
              </a:rPr>
              <a:t>Records of agreement(consensus),</a:t>
            </a:r>
          </a:p>
          <a:p>
            <a:pPr marL="214313" indent="-214313">
              <a:spcBef>
                <a:spcPts val="450"/>
              </a:spcBef>
              <a:buFont typeface="Wingdings" charset="2"/>
              <a:buChar char="§"/>
              <a:defRPr/>
            </a:pPr>
            <a:r>
              <a:rPr lang="en-GB" sz="1350" kern="0" dirty="0">
                <a:solidFill>
                  <a:schemeClr val="bg2">
                    <a:lumMod val="25000"/>
                  </a:schemeClr>
                </a:solidFill>
                <a:latin typeface="Century Gothic" charset="0"/>
                <a:ea typeface="Century Gothic" charset="0"/>
                <a:cs typeface="Century Gothic" charset="0"/>
                <a:sym typeface="Arial"/>
              </a:rPr>
              <a:t>with a secure (cryptographic) </a:t>
            </a:r>
            <a:br>
              <a:rPr lang="en-GB" sz="1350" kern="0" dirty="0">
                <a:solidFill>
                  <a:schemeClr val="bg2">
                    <a:lumMod val="25000"/>
                  </a:schemeClr>
                </a:solidFill>
                <a:latin typeface="Century Gothic" charset="0"/>
                <a:ea typeface="Century Gothic" charset="0"/>
                <a:cs typeface="Century Gothic" charset="0"/>
                <a:sym typeface="Arial"/>
              </a:rPr>
            </a:br>
            <a:r>
              <a:rPr lang="en-GB" sz="1350" kern="0" dirty="0">
                <a:solidFill>
                  <a:schemeClr val="bg2">
                    <a:lumMod val="25000"/>
                  </a:schemeClr>
                </a:solidFill>
                <a:latin typeface="Century Gothic" charset="0"/>
                <a:ea typeface="Century Gothic" charset="0"/>
                <a:cs typeface="Century Gothic" charset="0"/>
                <a:sym typeface="Arial"/>
              </a:rPr>
              <a:t>audit trail,</a:t>
            </a:r>
          </a:p>
          <a:p>
            <a:pPr marL="214313" indent="-214313">
              <a:spcBef>
                <a:spcPts val="450"/>
              </a:spcBef>
              <a:buFont typeface="Wingdings" charset="2"/>
              <a:buChar char="§"/>
              <a:defRPr/>
            </a:pPr>
            <a:r>
              <a:rPr lang="en-GB" sz="1350" kern="0" dirty="0">
                <a:solidFill>
                  <a:schemeClr val="bg2">
                    <a:lumMod val="25000"/>
                  </a:schemeClr>
                </a:solidFill>
                <a:latin typeface="Century Gothic" charset="0"/>
                <a:ea typeface="Century Gothic" charset="0"/>
                <a:cs typeface="Century Gothic" charset="0"/>
                <a:sym typeface="Arial"/>
              </a:rPr>
              <a:t>maintained and validated by </a:t>
            </a:r>
            <a:br>
              <a:rPr lang="en-GB" sz="1350" kern="0" dirty="0">
                <a:solidFill>
                  <a:schemeClr val="bg2">
                    <a:lumMod val="25000"/>
                  </a:schemeClr>
                </a:solidFill>
                <a:latin typeface="Century Gothic" charset="0"/>
                <a:ea typeface="Century Gothic" charset="0"/>
                <a:cs typeface="Century Gothic" charset="0"/>
                <a:sym typeface="Arial"/>
              </a:rPr>
            </a:br>
            <a:r>
              <a:rPr lang="en-GB" sz="1350" kern="0" dirty="0">
                <a:solidFill>
                  <a:schemeClr val="bg2">
                    <a:lumMod val="25000"/>
                  </a:schemeClr>
                </a:solidFill>
                <a:latin typeface="Century Gothic" charset="0"/>
                <a:ea typeface="Century Gothic" charset="0"/>
                <a:cs typeface="Century Gothic" charset="0"/>
                <a:sym typeface="Arial"/>
              </a:rPr>
              <a:t>several separate computers </a:t>
            </a:r>
            <a:br>
              <a:rPr lang="en-GB" sz="1350" kern="0" dirty="0">
                <a:solidFill>
                  <a:schemeClr val="bg2">
                    <a:lumMod val="25000"/>
                  </a:schemeClr>
                </a:solidFill>
                <a:latin typeface="Century Gothic" charset="0"/>
                <a:ea typeface="Century Gothic" charset="0"/>
                <a:cs typeface="Century Gothic" charset="0"/>
                <a:sym typeface="Arial"/>
              </a:rPr>
            </a:br>
            <a:r>
              <a:rPr lang="en-GB" sz="1350" kern="0" dirty="0">
                <a:solidFill>
                  <a:schemeClr val="bg2">
                    <a:lumMod val="25000"/>
                  </a:schemeClr>
                </a:solidFill>
                <a:latin typeface="Century Gothic" charset="0"/>
                <a:ea typeface="Century Gothic" charset="0"/>
                <a:cs typeface="Century Gothic" charset="0"/>
                <a:sym typeface="Arial"/>
              </a:rPr>
              <a:t>(network nodes).</a:t>
            </a:r>
          </a:p>
          <a:p>
            <a:pPr marL="214313" indent="-214313">
              <a:spcBef>
                <a:spcPts val="450"/>
              </a:spcBef>
              <a:buFont typeface="Wingdings" charset="2"/>
              <a:buChar char="§"/>
              <a:defRPr/>
            </a:pPr>
            <a:r>
              <a:rPr lang="en-GB" sz="1350" kern="0" dirty="0">
                <a:solidFill>
                  <a:schemeClr val="bg2">
                    <a:lumMod val="25000"/>
                  </a:schemeClr>
                </a:solidFill>
                <a:latin typeface="Century Gothic" charset="0"/>
                <a:ea typeface="Century Gothic" charset="0"/>
                <a:cs typeface="Century Gothic" charset="0"/>
                <a:sym typeface="Arial"/>
              </a:rPr>
              <a:t>Immutable Record</a:t>
            </a:r>
          </a:p>
        </p:txBody>
      </p:sp>
      <p:grpSp>
        <p:nvGrpSpPr>
          <p:cNvPr id="6" name="Group 5"/>
          <p:cNvGrpSpPr/>
          <p:nvPr/>
        </p:nvGrpSpPr>
        <p:grpSpPr>
          <a:xfrm>
            <a:off x="5067845" y="2087353"/>
            <a:ext cx="953100" cy="953100"/>
            <a:chOff x="6875099" y="842990"/>
            <a:chExt cx="1270800" cy="1270800"/>
          </a:xfrm>
        </p:grpSpPr>
        <p:sp>
          <p:nvSpPr>
            <p:cNvPr id="5" name="Oval 4"/>
            <p:cNvSpPr/>
            <p:nvPr/>
          </p:nvSpPr>
          <p:spPr>
            <a:xfrm>
              <a:off x="6875099" y="842990"/>
              <a:ext cx="1270800" cy="12708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47096" y="978898"/>
              <a:ext cx="1134700" cy="1134700"/>
            </a:xfrm>
            <a:prstGeom prst="rect">
              <a:avLst/>
            </a:prstGeom>
          </p:spPr>
        </p:pic>
      </p:grpSp>
      <p:sp>
        <p:nvSpPr>
          <p:cNvPr id="17" name="Rectangle 3"/>
          <p:cNvSpPr>
            <a:spLocks noChangeArrowheads="1"/>
          </p:cNvSpPr>
          <p:nvPr/>
        </p:nvSpPr>
        <p:spPr bwMode="auto">
          <a:xfrm>
            <a:off x="5928985" y="1873346"/>
            <a:ext cx="2737985" cy="1567374"/>
          </a:xfrm>
          <a:prstGeom prst="roundRect">
            <a:avLst>
              <a:gd name="adj" fmla="val 11579"/>
            </a:avLst>
          </a:prstGeom>
          <a:noFill/>
          <a:ln>
            <a:noFill/>
          </a:ln>
          <a:effectLst/>
        </p:spPr>
        <p:txBody>
          <a:bodyPr vert="horz" lIns="135000" tIns="135000" rIns="135000" bIns="135000" rtlCol="0" anchor="ctr" anchorCtr="0">
            <a:noAutofit/>
          </a:bodyPr>
          <a:lstStyle/>
          <a:p>
            <a:pPr marL="0" lvl="1">
              <a:spcBef>
                <a:spcPts val="450"/>
              </a:spcBef>
              <a:defRPr/>
            </a:pPr>
            <a:r>
              <a:rPr lang="en-US" sz="1350" b="1" kern="0" dirty="0">
                <a:solidFill>
                  <a:schemeClr val="bg2">
                    <a:lumMod val="25000"/>
                  </a:schemeClr>
                </a:solidFill>
                <a:latin typeface="Century Gothic" charset="0"/>
                <a:ea typeface="Century Gothic" charset="0"/>
                <a:cs typeface="Century Gothic" charset="0"/>
                <a:sym typeface="Arial"/>
              </a:rPr>
              <a:t>Consensus</a:t>
            </a:r>
          </a:p>
          <a:p>
            <a:pPr marL="285750" lvl="1" indent="-285750">
              <a:spcBef>
                <a:spcPts val="450"/>
              </a:spcBef>
              <a:buFont typeface="Arial" charset="0"/>
              <a:buChar char="•"/>
              <a:defRPr/>
            </a:pPr>
            <a:r>
              <a:rPr lang="en-US" sz="1350" kern="0" dirty="0">
                <a:solidFill>
                  <a:schemeClr val="bg2">
                    <a:lumMod val="25000"/>
                  </a:schemeClr>
                </a:solidFill>
                <a:latin typeface="Century Gothic" charset="0"/>
                <a:ea typeface="Century Gothic" charset="0"/>
                <a:cs typeface="Century Gothic" charset="0"/>
                <a:sym typeface="Arial"/>
              </a:rPr>
              <a:t>Agreement mechanisms evaluate information provided by participants to ensure </a:t>
            </a:r>
            <a:r>
              <a:rPr lang="en-US" sz="1350" b="1" kern="0" dirty="0">
                <a:solidFill>
                  <a:schemeClr val="bg2">
                    <a:lumMod val="25000"/>
                  </a:schemeClr>
                </a:solidFill>
                <a:latin typeface="Century Gothic" charset="0"/>
                <a:ea typeface="Century Gothic" charset="0"/>
                <a:cs typeface="Century Gothic" charset="0"/>
                <a:sym typeface="Arial"/>
              </a:rPr>
              <a:t>consent</a:t>
            </a:r>
            <a:r>
              <a:rPr lang="en-US" sz="1350" kern="0" dirty="0">
                <a:solidFill>
                  <a:schemeClr val="bg2">
                    <a:lumMod val="25000"/>
                  </a:schemeClr>
                </a:solidFill>
                <a:latin typeface="Century Gothic" charset="0"/>
                <a:ea typeface="Century Gothic" charset="0"/>
                <a:cs typeface="Century Gothic" charset="0"/>
                <a:sym typeface="Arial"/>
              </a:rPr>
              <a:t> among all relevant parties in an entry</a:t>
            </a:r>
          </a:p>
          <a:p>
            <a:pPr marL="0" lvl="1">
              <a:spcBef>
                <a:spcPts val="450"/>
              </a:spcBef>
              <a:defRPr/>
            </a:pPr>
            <a:endParaRPr lang="en-US" sz="1350" kern="0" dirty="0">
              <a:solidFill>
                <a:schemeClr val="bg2">
                  <a:lumMod val="25000"/>
                </a:schemeClr>
              </a:solidFill>
              <a:latin typeface="Century Gothic" charset="0"/>
              <a:ea typeface="Century Gothic" charset="0"/>
              <a:cs typeface="Century Gothic" charset="0"/>
              <a:sym typeface="Arial"/>
            </a:endParaRPr>
          </a:p>
        </p:txBody>
      </p:sp>
      <p:sp>
        <p:nvSpPr>
          <p:cNvPr id="18" name="Rectangle 3"/>
          <p:cNvSpPr>
            <a:spLocks noChangeArrowheads="1"/>
          </p:cNvSpPr>
          <p:nvPr/>
        </p:nvSpPr>
        <p:spPr bwMode="auto">
          <a:xfrm>
            <a:off x="1049649" y="4258531"/>
            <a:ext cx="7062457" cy="1162934"/>
          </a:xfrm>
          <a:prstGeom prst="roundRect">
            <a:avLst>
              <a:gd name="adj" fmla="val 11579"/>
            </a:avLst>
          </a:prstGeom>
          <a:noFill/>
          <a:ln>
            <a:noFill/>
          </a:ln>
          <a:effectLst/>
        </p:spPr>
        <p:txBody>
          <a:bodyPr vert="horz" lIns="135000" tIns="135000" rIns="135000" bIns="135000" rtlCol="0" anchor="ctr" anchorCtr="0">
            <a:noAutofit/>
          </a:bodyPr>
          <a:lstStyle/>
          <a:p>
            <a:pPr marL="0" lvl="6" algn="ctr">
              <a:spcBef>
                <a:spcPts val="450"/>
              </a:spcBef>
              <a:defRPr/>
            </a:pPr>
            <a:r>
              <a:rPr lang="en-US" sz="1350" b="1" kern="0" dirty="0">
                <a:solidFill>
                  <a:schemeClr val="bg2">
                    <a:lumMod val="25000"/>
                  </a:schemeClr>
                </a:solidFill>
                <a:latin typeface="Century Gothic" charset="0"/>
                <a:ea typeface="Century Gothic" charset="0"/>
                <a:cs typeface="Century Gothic" charset="0"/>
                <a:sym typeface="Arial"/>
              </a:rPr>
              <a:t>Visibility</a:t>
            </a:r>
          </a:p>
          <a:p>
            <a:pPr marL="214313" lvl="6" indent="-214313">
              <a:spcBef>
                <a:spcPts val="450"/>
              </a:spcBef>
              <a:buFont typeface="Wingdings" charset="2"/>
              <a:buChar char="§"/>
              <a:defRPr/>
            </a:pPr>
            <a:r>
              <a:rPr lang="en-US" sz="1350" kern="0" dirty="0">
                <a:solidFill>
                  <a:schemeClr val="bg2">
                    <a:lumMod val="25000"/>
                  </a:schemeClr>
                </a:solidFill>
                <a:latin typeface="Century Gothic" charset="0"/>
                <a:ea typeface="Century Gothic" charset="0"/>
                <a:cs typeface="Century Gothic" charset="0"/>
                <a:sym typeface="Arial"/>
              </a:rPr>
              <a:t>When a transaction is added to the ledger, the network is almost-instantly privy to this new version</a:t>
            </a:r>
          </a:p>
          <a:p>
            <a:pPr marL="214313" lvl="6" indent="-214313">
              <a:spcBef>
                <a:spcPts val="450"/>
              </a:spcBef>
              <a:buFont typeface="Wingdings" charset="2"/>
              <a:buChar char="§"/>
              <a:defRPr/>
            </a:pPr>
            <a:r>
              <a:rPr lang="en-US" sz="1350" kern="0" dirty="0">
                <a:solidFill>
                  <a:schemeClr val="bg2">
                    <a:lumMod val="25000"/>
                  </a:schemeClr>
                </a:solidFill>
                <a:latin typeface="Century Gothic" charset="0"/>
                <a:ea typeface="Century Gothic" charset="0"/>
                <a:cs typeface="Century Gothic" charset="0"/>
                <a:sym typeface="Arial"/>
              </a:rPr>
              <a:t>Distributed ledgers leave behind a cryptographically assured audit trail and timestamp</a:t>
            </a:r>
          </a:p>
          <a:p>
            <a:pPr marL="214313" lvl="6" indent="-214313">
              <a:spcBef>
                <a:spcPts val="450"/>
              </a:spcBef>
              <a:buFont typeface="Wingdings" charset="2"/>
              <a:buChar char="§"/>
              <a:defRPr/>
            </a:pPr>
            <a:r>
              <a:rPr lang="en-US" sz="1350" kern="0" dirty="0">
                <a:solidFill>
                  <a:schemeClr val="bg2">
                    <a:lumMod val="25000"/>
                  </a:schemeClr>
                </a:solidFill>
                <a:latin typeface="Century Gothic" charset="0"/>
                <a:ea typeface="Century Gothic" charset="0"/>
                <a:cs typeface="Century Gothic" charset="0"/>
                <a:sym typeface="Arial"/>
              </a:rPr>
              <a:t>All parties in the network keep a copy of their view of the ledger</a:t>
            </a:r>
          </a:p>
        </p:txBody>
      </p:sp>
      <p:sp>
        <p:nvSpPr>
          <p:cNvPr id="4" name="Title 3"/>
          <p:cNvSpPr>
            <a:spLocks noGrp="1"/>
          </p:cNvSpPr>
          <p:nvPr>
            <p:ph type="title"/>
          </p:nvPr>
        </p:nvSpPr>
        <p:spPr>
          <a:xfrm>
            <a:off x="798545" y="882413"/>
            <a:ext cx="7886700" cy="393385"/>
          </a:xfrm>
        </p:spPr>
        <p:txBody>
          <a:bodyPr vert="horz" lIns="0" tIns="0" rIns="0" bIns="0" rtlCol="0" anchor="t">
            <a:noAutofit/>
          </a:bodyPr>
          <a:lstStyle/>
          <a:p>
            <a:r>
              <a:rPr lang="en-US" sz="3500" dirty="0">
                <a:solidFill>
                  <a:schemeClr val="tx2"/>
                </a:solidFill>
              </a:rPr>
              <a:t>How it works?</a:t>
            </a:r>
          </a:p>
        </p:txBody>
      </p:sp>
      <p:grpSp>
        <p:nvGrpSpPr>
          <p:cNvPr id="8" name="Group 7"/>
          <p:cNvGrpSpPr/>
          <p:nvPr/>
        </p:nvGrpSpPr>
        <p:grpSpPr>
          <a:xfrm>
            <a:off x="3560866" y="2098724"/>
            <a:ext cx="953100" cy="953100"/>
            <a:chOff x="4282228" y="915282"/>
            <a:chExt cx="1270800" cy="1270800"/>
          </a:xfrm>
        </p:grpSpPr>
        <p:sp>
          <p:nvSpPr>
            <p:cNvPr id="13" name="Oval 12"/>
            <p:cNvSpPr/>
            <p:nvPr/>
          </p:nvSpPr>
          <p:spPr>
            <a:xfrm>
              <a:off x="4282228" y="915282"/>
              <a:ext cx="1270800" cy="12708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00064" y="1193617"/>
              <a:ext cx="666394" cy="666394"/>
            </a:xfrm>
            <a:prstGeom prst="rect">
              <a:avLst/>
            </a:prstGeom>
          </p:spPr>
        </p:pic>
      </p:grpSp>
      <p:grpSp>
        <p:nvGrpSpPr>
          <p:cNvPr id="16" name="Group 15"/>
          <p:cNvGrpSpPr/>
          <p:nvPr/>
        </p:nvGrpSpPr>
        <p:grpSpPr>
          <a:xfrm>
            <a:off x="4432397" y="3142404"/>
            <a:ext cx="953100" cy="953100"/>
            <a:chOff x="7349042" y="469823"/>
            <a:chExt cx="1270800" cy="1270800"/>
          </a:xfrm>
        </p:grpSpPr>
        <p:sp>
          <p:nvSpPr>
            <p:cNvPr id="15" name="Oval 14"/>
            <p:cNvSpPr/>
            <p:nvPr/>
          </p:nvSpPr>
          <p:spPr>
            <a:xfrm>
              <a:off x="7349042" y="469823"/>
              <a:ext cx="1270800" cy="12708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1771" y="692552"/>
              <a:ext cx="825341" cy="825341"/>
            </a:xfrm>
            <a:prstGeom prst="rect">
              <a:avLst/>
            </a:prstGeom>
          </p:spPr>
        </p:pic>
      </p:grpSp>
      <p:sp>
        <p:nvSpPr>
          <p:cNvPr id="19" name="Footer Placeholder 4"/>
          <p:cNvSpPr txBox="1">
            <a:spLocks/>
          </p:cNvSpPr>
          <p:nvPr/>
        </p:nvSpPr>
        <p:spPr>
          <a:xfrm>
            <a:off x="381000" y="5901752"/>
            <a:ext cx="1604606" cy="115416"/>
          </a:xfrm>
          <a:prstGeom prst="rect">
            <a:avLst/>
          </a:prstGeom>
          <a:solidFill>
            <a:schemeClr val="bg1"/>
          </a:solidFill>
        </p:spPr>
        <p:txBody>
          <a:bodyPr vert="horz" wrap="none" lIns="0" tIns="0" rIns="0" bIns="0" rtlCol="0" anchor="ctr">
            <a:spAutoFit/>
          </a:bodyPr>
          <a:lstStyle>
            <a:defPPr>
              <a:defRPr lang="en-US"/>
            </a:defPPr>
            <a:lvl1pPr marL="0" algn="l" defTabSz="914400" rtl="0" eaLnBrk="1" latinLnBrk="0" hangingPunct="1">
              <a:defRPr sz="10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750"/>
              <a:t>R3 Lab &amp; Research Centre - confidential.</a:t>
            </a:r>
            <a:endParaRPr lang="en-GB" sz="750" dirty="0"/>
          </a:p>
        </p:txBody>
      </p:sp>
    </p:spTree>
    <p:extLst>
      <p:ext uri="{BB962C8B-B14F-4D97-AF65-F5344CB8AC3E}">
        <p14:creationId xmlns:p14="http://schemas.microsoft.com/office/powerpoint/2010/main" val="143249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7" grpId="0"/>
      <p:bldP spid="18" grpId="0" build="p" bldLvl="2"/>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B47C7ED51BB7419A914BDB92A736B2" ma:contentTypeVersion="0" ma:contentTypeDescription="Create a new document." ma:contentTypeScope="" ma:versionID="51f3117903c4c05508884291d6dfad23">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02D848-2245-44E7-89F9-606931CBA9E3}">
  <ds:schemaRefs>
    <ds:schemaRef ds:uri="http://schemas.microsoft.com/sharepoint/v3/contenttype/forms"/>
  </ds:schemaRefs>
</ds:datastoreItem>
</file>

<file path=customXml/itemProps2.xml><?xml version="1.0" encoding="utf-8"?>
<ds:datastoreItem xmlns:ds="http://schemas.openxmlformats.org/officeDocument/2006/customXml" ds:itemID="{52BD75C2-68A9-4A8C-B14C-4AE219E4AA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DF53EEE-0CE0-4179-B4D1-242AF52C1898}">
  <ds:schemaRef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http://purl.org/dc/term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2767</TotalTime>
  <Words>3171</Words>
  <Application>Microsoft Office PowerPoint</Application>
  <PresentationFormat>On-screen Show (4:3)</PresentationFormat>
  <Paragraphs>591</Paragraphs>
  <Slides>33</Slides>
  <Notes>12</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Calibri</vt:lpstr>
      <vt:lpstr>Calibri Light</vt:lpstr>
      <vt:lpstr>Century Gothic</vt:lpstr>
      <vt:lpstr>Mangal</vt:lpstr>
      <vt:lpstr>Times New Roman</vt:lpstr>
      <vt:lpstr>Verdana</vt:lpstr>
      <vt:lpstr>Wingdings</vt:lpstr>
      <vt:lpstr>Office Theme</vt:lpstr>
      <vt:lpstr>1_Office Theme</vt:lpstr>
      <vt:lpstr>R3: Redefining the Foundations of Finance Blockchain/Distributed Ledger Technology</vt:lpstr>
      <vt:lpstr>R3’s Global Reach</vt:lpstr>
      <vt:lpstr>PowerPoint Presentation</vt:lpstr>
      <vt:lpstr>PowerPoint Presentation</vt:lpstr>
      <vt:lpstr>World Economic Forum Report on DLT.</vt:lpstr>
      <vt:lpstr>Why now: Financial Services is changing</vt:lpstr>
      <vt:lpstr>The R3 Ecosystem.</vt:lpstr>
      <vt:lpstr>Evolution from blockchains to Distributed Ledgers in Finance.</vt:lpstr>
      <vt:lpstr>How it works?</vt:lpstr>
      <vt:lpstr>Distributed Ledgers at a Glance.</vt:lpstr>
      <vt:lpstr>The Significant Evolutionary Step of DLT. </vt:lpstr>
      <vt:lpstr>The Fourth Industrial Revolution.</vt:lpstr>
      <vt:lpstr>R3 Mission.</vt:lpstr>
      <vt:lpstr>PowerPoint Presentation</vt:lpstr>
      <vt:lpstr> </vt:lpstr>
      <vt:lpstr>The DLT Calendar.</vt:lpstr>
      <vt:lpstr>PowerPoint Presentation</vt:lpstr>
      <vt:lpstr>Centre of Excellence for Insurers</vt:lpstr>
      <vt:lpstr>Distributed Ledger’s in the Retirement Space</vt:lpstr>
      <vt:lpstr> Use Case: Plan and Record Management  </vt:lpstr>
      <vt:lpstr>Insurance Pain Points, and R3 Solutions to Tackle Them</vt:lpstr>
      <vt:lpstr>Illustrative Applications Leveraging DL Technology.</vt:lpstr>
      <vt:lpstr>R3’s Vision and Path.</vt:lpstr>
      <vt:lpstr>R3 Vision.</vt:lpstr>
      <vt:lpstr>Appendix </vt:lpstr>
      <vt:lpstr>How DLT Can Improve Processes. </vt:lpstr>
      <vt:lpstr>Blockchain/DLT Primer  </vt:lpstr>
      <vt:lpstr>McKinsey Report on DLT.</vt:lpstr>
      <vt:lpstr>What does R3 do?</vt:lpstr>
      <vt:lpstr>PowerPoint Presentation</vt:lpstr>
      <vt:lpstr>PowerPoint Presentation</vt:lpstr>
      <vt:lpstr>PowerPoint Presentation</vt:lpstr>
      <vt:lpstr>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Benson</dc:creator>
  <cp:lastModifiedBy>Owner</cp:lastModifiedBy>
  <cp:revision>36</cp:revision>
  <dcterms:created xsi:type="dcterms:W3CDTF">2017-03-27T18:24:48Z</dcterms:created>
  <dcterms:modified xsi:type="dcterms:W3CDTF">2017-05-04T16:58:12Z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0x010100B2B47C7ED51BB7419A914BDB92A736B2</vt:lpwstr>
  </property>
</Properties>
</file>